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57" r:id="rId2"/>
    <p:sldId id="301" r:id="rId3"/>
    <p:sldId id="272" r:id="rId4"/>
    <p:sldId id="273" r:id="rId5"/>
    <p:sldId id="302" r:id="rId6"/>
    <p:sldId id="310" r:id="rId7"/>
    <p:sldId id="311" r:id="rId8"/>
    <p:sldId id="313" r:id="rId9"/>
    <p:sldId id="304" r:id="rId10"/>
    <p:sldId id="305" r:id="rId11"/>
    <p:sldId id="320" r:id="rId12"/>
    <p:sldId id="319" r:id="rId13"/>
    <p:sldId id="315" r:id="rId14"/>
    <p:sldId id="316" r:id="rId15"/>
    <p:sldId id="317" r:id="rId16"/>
    <p:sldId id="318" r:id="rId17"/>
    <p:sldId id="282" r:id="rId18"/>
    <p:sldId id="308" r:id="rId19"/>
    <p:sldId id="30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3876441-C55D-4F6D-A62D-E733567A3E11}">
          <p14:sldIdLst>
            <p14:sldId id="257"/>
            <p14:sldId id="301"/>
            <p14:sldId id="272"/>
            <p14:sldId id="273"/>
            <p14:sldId id="302"/>
            <p14:sldId id="310"/>
            <p14:sldId id="311"/>
            <p14:sldId id="313"/>
            <p14:sldId id="304"/>
          </p14:sldIdLst>
        </p14:section>
        <p14:section name="Untitled Section" id="{FBEC4D4D-7414-4D7A-8068-35C4616CF583}">
          <p14:sldIdLst>
            <p14:sldId id="305"/>
            <p14:sldId id="320"/>
            <p14:sldId id="319"/>
            <p14:sldId id="315"/>
            <p14:sldId id="316"/>
            <p14:sldId id="317"/>
            <p14:sldId id="318"/>
            <p14:sldId id="282"/>
            <p14:sldId id="308"/>
            <p14:sldId id="3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87D185-7540-4545-A32F-6EB7C9247867}" v="4" dt="2024-10-15T20:03:35.5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810" autoAdjust="0"/>
  </p:normalViewPr>
  <p:slideViewPr>
    <p:cSldViewPr snapToGrid="0" showGuides="1">
      <p:cViewPr varScale="1">
        <p:scale>
          <a:sx n="78" d="100"/>
          <a:sy n="78" d="100"/>
        </p:scale>
        <p:origin x="878" y="72"/>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10/16/2024</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10/16/2024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3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31.xml"/><Relationship Id="rId5" Type="http://schemas.openxmlformats.org/officeDocument/2006/relationships/image" Target="../media/image11.jp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p:txBody>
          <a:bodyPr/>
          <a:lstStyle/>
          <a:p>
            <a:r>
              <a:rPr lang="en-US" dirty="0"/>
              <a:t>Bank Loan Analysis</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p:txBody>
          <a:bodyPr/>
          <a:lstStyle/>
          <a:p>
            <a:r>
              <a:rPr lang="en-US" dirty="0"/>
              <a:t>By </a:t>
            </a:r>
            <a:r>
              <a:rPr lang="en-US" dirty="0" err="1"/>
              <a:t>Soumyaranjan</a:t>
            </a:r>
            <a:r>
              <a:rPr lang="en-US" dirty="0"/>
              <a:t> Nayak</a:t>
            </a:r>
          </a:p>
        </p:txBody>
      </p:sp>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7E62A-9D07-19EF-FF89-0DBBD41C6A84}"/>
              </a:ext>
            </a:extLst>
          </p:cNvPr>
          <p:cNvSpPr>
            <a:spLocks noGrp="1"/>
          </p:cNvSpPr>
          <p:nvPr>
            <p:ph type="title"/>
          </p:nvPr>
        </p:nvSpPr>
        <p:spPr/>
        <p:txBody>
          <a:bodyPr>
            <a:normAutofit/>
          </a:bodyPr>
          <a:lstStyle/>
          <a:p>
            <a:r>
              <a:rPr lang="en-US" dirty="0"/>
              <a:t>Dashboard</a:t>
            </a:r>
            <a:endParaRPr lang="en-IN" dirty="0"/>
          </a:p>
        </p:txBody>
      </p:sp>
      <p:sp>
        <p:nvSpPr>
          <p:cNvPr id="4" name="Slide Number Placeholder 3">
            <a:extLst>
              <a:ext uri="{FF2B5EF4-FFF2-40B4-BE49-F238E27FC236}">
                <a16:creationId xmlns:a16="http://schemas.microsoft.com/office/drawing/2014/main" id="{D32020B5-96EA-6F3D-DE9D-2657198A6355}"/>
              </a:ext>
            </a:extLst>
          </p:cNvPr>
          <p:cNvSpPr>
            <a:spLocks noGrp="1"/>
          </p:cNvSpPr>
          <p:nvPr>
            <p:ph type="sldNum" sz="quarter" idx="12"/>
          </p:nvPr>
        </p:nvSpPr>
        <p:spPr/>
        <p:txBody>
          <a:bodyPr/>
          <a:lstStyle/>
          <a:p>
            <a:fld id="{03DC2DEF-D2FE-4B45-ABA4-9F153FD1C98A}" type="slidenum">
              <a:rPr lang="en-US" smtClean="0"/>
              <a:t>10</a:t>
            </a:fld>
            <a:endParaRPr lang="en-US" dirty="0"/>
          </a:p>
        </p:txBody>
      </p:sp>
      <p:pic>
        <p:nvPicPr>
          <p:cNvPr id="8" name="Content Placeholder 7">
            <a:extLst>
              <a:ext uri="{FF2B5EF4-FFF2-40B4-BE49-F238E27FC236}">
                <a16:creationId xmlns:a16="http://schemas.microsoft.com/office/drawing/2014/main" id="{A4D4E47B-C7B1-2B81-F2B6-DB1652A05924}"/>
              </a:ext>
            </a:extLst>
          </p:cNvPr>
          <p:cNvPicPr>
            <a:picLocks noGrp="1" noChangeAspect="1"/>
          </p:cNvPicPr>
          <p:nvPr>
            <p:ph idx="1"/>
          </p:nvPr>
        </p:nvPicPr>
        <p:blipFill>
          <a:blip r:embed="rId2"/>
          <a:stretch>
            <a:fillRect/>
          </a:stretch>
        </p:blipFill>
        <p:spPr>
          <a:xfrm>
            <a:off x="206477" y="1019176"/>
            <a:ext cx="11779046" cy="5470114"/>
          </a:xfrm>
        </p:spPr>
      </p:pic>
    </p:spTree>
    <p:extLst>
      <p:ext uri="{BB962C8B-B14F-4D97-AF65-F5344CB8AC3E}">
        <p14:creationId xmlns:p14="http://schemas.microsoft.com/office/powerpoint/2010/main" val="326282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6CD1-3D14-B2ED-CE26-CF6798E59378}"/>
              </a:ext>
            </a:extLst>
          </p:cNvPr>
          <p:cNvSpPr>
            <a:spLocks noGrp="1"/>
          </p:cNvSpPr>
          <p:nvPr>
            <p:ph type="title"/>
          </p:nvPr>
        </p:nvSpPr>
        <p:spPr/>
        <p:txBody>
          <a:bodyPr/>
          <a:lstStyle/>
          <a:p>
            <a:r>
              <a:rPr lang="en-IN" dirty="0"/>
              <a:t>Dashboard</a:t>
            </a:r>
          </a:p>
        </p:txBody>
      </p:sp>
      <p:pic>
        <p:nvPicPr>
          <p:cNvPr id="6" name="Content Placeholder 5">
            <a:extLst>
              <a:ext uri="{FF2B5EF4-FFF2-40B4-BE49-F238E27FC236}">
                <a16:creationId xmlns:a16="http://schemas.microsoft.com/office/drawing/2014/main" id="{0E0383F7-5464-DDF0-B766-4111F81B9775}"/>
              </a:ext>
            </a:extLst>
          </p:cNvPr>
          <p:cNvPicPr>
            <a:picLocks noGrp="1" noChangeAspect="1"/>
          </p:cNvPicPr>
          <p:nvPr>
            <p:ph idx="1"/>
          </p:nvPr>
        </p:nvPicPr>
        <p:blipFill>
          <a:blip r:embed="rId2"/>
          <a:stretch>
            <a:fillRect/>
          </a:stretch>
        </p:blipFill>
        <p:spPr>
          <a:xfrm>
            <a:off x="235974" y="1233488"/>
            <a:ext cx="11655987" cy="5206641"/>
          </a:xfrm>
        </p:spPr>
      </p:pic>
      <p:sp>
        <p:nvSpPr>
          <p:cNvPr id="4" name="Slide Number Placeholder 3">
            <a:extLst>
              <a:ext uri="{FF2B5EF4-FFF2-40B4-BE49-F238E27FC236}">
                <a16:creationId xmlns:a16="http://schemas.microsoft.com/office/drawing/2014/main" id="{1DF8BF1D-CCA5-FD47-2FC2-7638DF310A2D}"/>
              </a:ext>
            </a:extLst>
          </p:cNvPr>
          <p:cNvSpPr>
            <a:spLocks noGrp="1"/>
          </p:cNvSpPr>
          <p:nvPr>
            <p:ph type="sldNum" sz="quarter" idx="12"/>
          </p:nvPr>
        </p:nvSpPr>
        <p:spPr/>
        <p:txBody>
          <a:bodyPr/>
          <a:lstStyle/>
          <a:p>
            <a:fld id="{03DC2DEF-D2FE-4B45-ABA4-9F153FD1C98A}" type="slidenum">
              <a:rPr lang="en-US" smtClean="0"/>
              <a:t>11</a:t>
            </a:fld>
            <a:endParaRPr lang="en-US" dirty="0"/>
          </a:p>
        </p:txBody>
      </p:sp>
    </p:spTree>
    <p:extLst>
      <p:ext uri="{BB962C8B-B14F-4D97-AF65-F5344CB8AC3E}">
        <p14:creationId xmlns:p14="http://schemas.microsoft.com/office/powerpoint/2010/main" val="2604581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BCF56-9CC3-8494-24F4-297724992EEA}"/>
              </a:ext>
            </a:extLst>
          </p:cNvPr>
          <p:cNvSpPr>
            <a:spLocks noGrp="1"/>
          </p:cNvSpPr>
          <p:nvPr>
            <p:ph type="title"/>
          </p:nvPr>
        </p:nvSpPr>
        <p:spPr/>
        <p:txBody>
          <a:bodyPr/>
          <a:lstStyle/>
          <a:p>
            <a:r>
              <a:rPr lang="en-IN" dirty="0"/>
              <a:t>Dashboard</a:t>
            </a:r>
          </a:p>
        </p:txBody>
      </p:sp>
      <p:pic>
        <p:nvPicPr>
          <p:cNvPr id="6" name="Content Placeholder 5">
            <a:extLst>
              <a:ext uri="{FF2B5EF4-FFF2-40B4-BE49-F238E27FC236}">
                <a16:creationId xmlns:a16="http://schemas.microsoft.com/office/drawing/2014/main" id="{4ECD1AD8-B12B-1117-B48E-8B51C9827C86}"/>
              </a:ext>
            </a:extLst>
          </p:cNvPr>
          <p:cNvPicPr>
            <a:picLocks noGrp="1" noChangeAspect="1"/>
          </p:cNvPicPr>
          <p:nvPr>
            <p:ph idx="1"/>
          </p:nvPr>
        </p:nvPicPr>
        <p:blipFill>
          <a:blip r:embed="rId2"/>
          <a:stretch>
            <a:fillRect/>
          </a:stretch>
        </p:blipFill>
        <p:spPr>
          <a:xfrm>
            <a:off x="285135" y="1233488"/>
            <a:ext cx="11729883" cy="5157480"/>
          </a:xfrm>
        </p:spPr>
      </p:pic>
      <p:sp>
        <p:nvSpPr>
          <p:cNvPr id="4" name="Slide Number Placeholder 3">
            <a:extLst>
              <a:ext uri="{FF2B5EF4-FFF2-40B4-BE49-F238E27FC236}">
                <a16:creationId xmlns:a16="http://schemas.microsoft.com/office/drawing/2014/main" id="{270EDE93-479C-F9E2-8FF3-2AC5F904DC09}"/>
              </a:ext>
            </a:extLst>
          </p:cNvPr>
          <p:cNvSpPr>
            <a:spLocks noGrp="1"/>
          </p:cNvSpPr>
          <p:nvPr>
            <p:ph type="sldNum" sz="quarter" idx="12"/>
          </p:nvPr>
        </p:nvSpPr>
        <p:spPr/>
        <p:txBody>
          <a:bodyPr/>
          <a:lstStyle/>
          <a:p>
            <a:fld id="{03DC2DEF-D2FE-4B45-ABA4-9F153FD1C98A}" type="slidenum">
              <a:rPr lang="en-US" smtClean="0"/>
              <a:t>12</a:t>
            </a:fld>
            <a:endParaRPr lang="en-US" dirty="0"/>
          </a:p>
        </p:txBody>
      </p:sp>
    </p:spTree>
    <p:extLst>
      <p:ext uri="{BB962C8B-B14F-4D97-AF65-F5344CB8AC3E}">
        <p14:creationId xmlns:p14="http://schemas.microsoft.com/office/powerpoint/2010/main" val="3469897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9354-7F59-30DC-9E03-A039754C58DB}"/>
              </a:ext>
            </a:extLst>
          </p:cNvPr>
          <p:cNvSpPr>
            <a:spLocks noGrp="1"/>
          </p:cNvSpPr>
          <p:nvPr>
            <p:ph type="title"/>
          </p:nvPr>
        </p:nvSpPr>
        <p:spPr/>
        <p:txBody>
          <a:bodyPr/>
          <a:lstStyle/>
          <a:p>
            <a:r>
              <a:rPr lang="en-IN" u="sng" dirty="0"/>
              <a:t>Key Insights</a:t>
            </a:r>
          </a:p>
        </p:txBody>
      </p:sp>
      <p:sp>
        <p:nvSpPr>
          <p:cNvPr id="4" name="Slide Number Placeholder 3">
            <a:extLst>
              <a:ext uri="{FF2B5EF4-FFF2-40B4-BE49-F238E27FC236}">
                <a16:creationId xmlns:a16="http://schemas.microsoft.com/office/drawing/2014/main" id="{B3CF2AD2-36BB-4545-0F27-FE96C96F1A1E}"/>
              </a:ext>
            </a:extLst>
          </p:cNvPr>
          <p:cNvSpPr>
            <a:spLocks noGrp="1"/>
          </p:cNvSpPr>
          <p:nvPr>
            <p:ph type="sldNum" sz="quarter" idx="12"/>
          </p:nvPr>
        </p:nvSpPr>
        <p:spPr/>
        <p:txBody>
          <a:bodyPr/>
          <a:lstStyle/>
          <a:p>
            <a:fld id="{03DC2DEF-D2FE-4B45-ABA4-9F153FD1C98A}" type="slidenum">
              <a:rPr lang="en-US" smtClean="0"/>
              <a:t>13</a:t>
            </a:fld>
            <a:endParaRPr lang="en-US" dirty="0"/>
          </a:p>
        </p:txBody>
      </p:sp>
      <p:sp>
        <p:nvSpPr>
          <p:cNvPr id="6" name="Rectangle 2">
            <a:extLst>
              <a:ext uri="{FF2B5EF4-FFF2-40B4-BE49-F238E27FC236}">
                <a16:creationId xmlns:a16="http://schemas.microsoft.com/office/drawing/2014/main" id="{9F6A2110-813B-3A48-4FD2-F7BADEFA46A2}"/>
              </a:ext>
            </a:extLst>
          </p:cNvPr>
          <p:cNvSpPr>
            <a:spLocks noGrp="1" noChangeArrowheads="1"/>
          </p:cNvSpPr>
          <p:nvPr>
            <p:ph idx="1"/>
          </p:nvPr>
        </p:nvSpPr>
        <p:spPr bwMode="auto">
          <a:xfrm>
            <a:off x="371474" y="1304570"/>
            <a:ext cx="11520487"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sng" strike="noStrike" cap="none" normalizeH="0" baseline="0" dirty="0">
                <a:ln>
                  <a:noFill/>
                </a:ln>
                <a:solidFill>
                  <a:schemeClr val="tx1"/>
                </a:solidFill>
                <a:effectLst/>
                <a:latin typeface="Arial" panose="020B0604020202020204" pitchFamily="34" charset="0"/>
              </a:rPr>
              <a:t>Total Loan Distribution</a:t>
            </a:r>
            <a:r>
              <a:rPr kumimoji="0" lang="en-US" altLang="en-US" sz="24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Total Loan Amount</a:t>
            </a:r>
            <a:r>
              <a:rPr kumimoji="0" lang="en-US" altLang="en-US" sz="1800" b="0" i="0" u="none" strike="noStrike" cap="none" normalizeH="0" baseline="0" dirty="0">
                <a:ln>
                  <a:noFill/>
                </a:ln>
                <a:solidFill>
                  <a:schemeClr val="tx1"/>
                </a:solidFill>
                <a:effectLst/>
                <a:latin typeface="Arial" panose="020B0604020202020204" pitchFamily="34" charset="0"/>
              </a:rPr>
              <a:t>: $445 million across all states.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Total Fund Amount</a:t>
            </a:r>
            <a:r>
              <a:rPr kumimoji="0" lang="en-US" altLang="en-US" sz="1800" b="0" i="0" u="none" strike="noStrike" cap="none" normalizeH="0" baseline="0" dirty="0">
                <a:ln>
                  <a:noFill/>
                </a:ln>
                <a:solidFill>
                  <a:schemeClr val="tx1"/>
                </a:solidFill>
                <a:effectLst/>
                <a:latin typeface="Arial" panose="020B0604020202020204" pitchFamily="34" charset="0"/>
              </a:rPr>
              <a:t>: $434 million, closely matching the loan amount, indicating that most loans are funded.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Total Revolving Balance</a:t>
            </a:r>
            <a:r>
              <a:rPr kumimoji="0" lang="en-US" altLang="en-US" sz="1800" b="0" i="0" u="none" strike="noStrike" cap="none" normalizeH="0" baseline="0" dirty="0">
                <a:ln>
                  <a:noFill/>
                </a:ln>
                <a:solidFill>
                  <a:schemeClr val="tx1"/>
                </a:solidFill>
                <a:effectLst/>
                <a:latin typeface="Arial" panose="020B0604020202020204" pitchFamily="34" charset="0"/>
              </a:rPr>
              <a:t>: $531 million, meaning many customers are revolving credit, showing a high potential for future interest earnings.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Number of Customers</a:t>
            </a:r>
            <a:r>
              <a:rPr kumimoji="0" lang="en-US" altLang="en-US" sz="1800" b="0" i="0" u="none" strike="noStrike" cap="none" normalizeH="0" baseline="0" dirty="0">
                <a:ln>
                  <a:noFill/>
                </a:ln>
                <a:solidFill>
                  <a:schemeClr val="tx1"/>
                </a:solidFill>
                <a:effectLst/>
                <a:latin typeface="Arial" panose="020B0604020202020204" pitchFamily="34" charset="0"/>
              </a:rPr>
              <a:t>: 39,717, a large customer base representing significant diversity in loan size and types.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sng" strike="noStrike" cap="none" normalizeH="0" baseline="0" dirty="0">
                <a:ln>
                  <a:noFill/>
                </a:ln>
                <a:solidFill>
                  <a:schemeClr val="tx1"/>
                </a:solidFill>
                <a:effectLst/>
                <a:latin typeface="Arial" panose="020B0604020202020204" pitchFamily="34" charset="0"/>
              </a:rPr>
              <a:t>Verification Status</a:t>
            </a:r>
            <a:r>
              <a:rPr kumimoji="0" lang="en-US" altLang="en-US" sz="24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Not Verified</a:t>
            </a:r>
            <a:r>
              <a:rPr kumimoji="0" lang="en-US" altLang="en-US" sz="1800" b="0" i="0" u="none" strike="noStrike" cap="none" normalizeH="0" baseline="0" dirty="0">
                <a:ln>
                  <a:noFill/>
                </a:ln>
                <a:solidFill>
                  <a:schemeClr val="tx1"/>
                </a:solidFill>
                <a:effectLst/>
                <a:latin typeface="Arial" panose="020B0604020202020204" pitchFamily="34" charset="0"/>
              </a:rPr>
              <a:t>: 68.19% of loans have not been verified, which could be a risk factor as unverified loans may have a higher default risk.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Verified</a:t>
            </a:r>
            <a:r>
              <a:rPr kumimoji="0" lang="en-US" altLang="en-US" sz="1800" b="0" i="0" u="none" strike="noStrike" cap="none" normalizeH="0" baseline="0" dirty="0">
                <a:ln>
                  <a:noFill/>
                </a:ln>
                <a:solidFill>
                  <a:schemeClr val="tx1"/>
                </a:solidFill>
                <a:effectLst/>
                <a:latin typeface="Arial" panose="020B0604020202020204" pitchFamily="34" charset="0"/>
              </a:rPr>
              <a:t>: 31.81% are verified, a relatively smaller portion. There might be opportunities to improve the loan verification process.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sng" strike="noStrike" cap="none" normalizeH="0" baseline="0" dirty="0">
                <a:ln>
                  <a:noFill/>
                </a:ln>
                <a:solidFill>
                  <a:schemeClr val="tx1"/>
                </a:solidFill>
                <a:effectLst/>
                <a:latin typeface="Arial" panose="020B0604020202020204" pitchFamily="34" charset="0"/>
              </a:rPr>
              <a:t>Home Ownership vs. Loan Repayment</a:t>
            </a:r>
            <a:r>
              <a:rPr kumimoji="0" lang="en-US" altLang="en-US" sz="24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Customers with </a:t>
            </a:r>
            <a:r>
              <a:rPr kumimoji="0" lang="en-US" altLang="en-US" sz="1800" b="1" i="0" u="none" strike="noStrike" cap="none" normalizeH="0" baseline="0" dirty="0">
                <a:ln>
                  <a:noFill/>
                </a:ln>
                <a:solidFill>
                  <a:schemeClr val="tx1"/>
                </a:solidFill>
                <a:effectLst/>
                <a:latin typeface="Arial" panose="020B0604020202020204" pitchFamily="34" charset="0"/>
              </a:rPr>
              <a:t>Rent</a:t>
            </a:r>
            <a:r>
              <a:rPr kumimoji="0" lang="en-US" altLang="en-US" sz="1800" b="0" i="0" u="none" strike="noStrike" cap="none" normalizeH="0" baseline="0" dirty="0">
                <a:ln>
                  <a:noFill/>
                </a:ln>
                <a:solidFill>
                  <a:schemeClr val="tx1"/>
                </a:solidFill>
                <a:effectLst/>
                <a:latin typeface="Arial" panose="020B0604020202020204" pitchFamily="34" charset="0"/>
              </a:rPr>
              <a:t> (41.69%) and </a:t>
            </a:r>
            <a:r>
              <a:rPr kumimoji="0" lang="en-US" altLang="en-US" sz="1800" b="1" i="0" u="none" strike="noStrike" cap="none" normalizeH="0" baseline="0" dirty="0">
                <a:ln>
                  <a:noFill/>
                </a:ln>
                <a:solidFill>
                  <a:schemeClr val="tx1"/>
                </a:solidFill>
                <a:effectLst/>
                <a:latin typeface="Arial" panose="020B0604020202020204" pitchFamily="34" charset="0"/>
              </a:rPr>
              <a:t>Mortgage</a:t>
            </a:r>
            <a:r>
              <a:rPr kumimoji="0" lang="en-US" altLang="en-US" sz="1800" b="0" i="0" u="none" strike="noStrike" cap="none" normalizeH="0" baseline="0" dirty="0">
                <a:ln>
                  <a:noFill/>
                </a:ln>
                <a:solidFill>
                  <a:schemeClr val="tx1"/>
                </a:solidFill>
                <a:effectLst/>
                <a:latin typeface="Arial" panose="020B0604020202020204" pitchFamily="34" charset="0"/>
              </a:rPr>
              <a:t> (56.31%) make up a significant portion of loans, indicating that most borrowers have some form of housing expense.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smaller percentage of loan customers own homes outright, which could mean more financial obligations for these borrowers, affecting loan repayment capacity.</a:t>
            </a:r>
          </a:p>
        </p:txBody>
      </p:sp>
    </p:spTree>
    <p:extLst>
      <p:ext uri="{BB962C8B-B14F-4D97-AF65-F5344CB8AC3E}">
        <p14:creationId xmlns:p14="http://schemas.microsoft.com/office/powerpoint/2010/main" val="2083010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65F3-6C22-69E3-D3C5-7FAFA475BC8E}"/>
              </a:ext>
            </a:extLst>
          </p:cNvPr>
          <p:cNvSpPr>
            <a:spLocks noGrp="1"/>
          </p:cNvSpPr>
          <p:nvPr>
            <p:ph type="title"/>
          </p:nvPr>
        </p:nvSpPr>
        <p:spPr/>
        <p:txBody>
          <a:bodyPr/>
          <a:lstStyle/>
          <a:p>
            <a:r>
              <a:rPr lang="en-IN" u="sng" dirty="0"/>
              <a:t>Key Insights</a:t>
            </a:r>
          </a:p>
        </p:txBody>
      </p:sp>
      <p:sp>
        <p:nvSpPr>
          <p:cNvPr id="4" name="Slide Number Placeholder 3">
            <a:extLst>
              <a:ext uri="{FF2B5EF4-FFF2-40B4-BE49-F238E27FC236}">
                <a16:creationId xmlns:a16="http://schemas.microsoft.com/office/drawing/2014/main" id="{AB38FE3C-52ED-66B1-2FCD-5EA468CAC8A6}"/>
              </a:ext>
            </a:extLst>
          </p:cNvPr>
          <p:cNvSpPr>
            <a:spLocks noGrp="1"/>
          </p:cNvSpPr>
          <p:nvPr>
            <p:ph type="sldNum" sz="quarter" idx="12"/>
          </p:nvPr>
        </p:nvSpPr>
        <p:spPr/>
        <p:txBody>
          <a:bodyPr/>
          <a:lstStyle/>
          <a:p>
            <a:fld id="{03DC2DEF-D2FE-4B45-ABA4-9F153FD1C98A}" type="slidenum">
              <a:rPr lang="en-US" smtClean="0"/>
              <a:t>14</a:t>
            </a:fld>
            <a:endParaRPr lang="en-US" dirty="0"/>
          </a:p>
        </p:txBody>
      </p:sp>
      <p:sp>
        <p:nvSpPr>
          <p:cNvPr id="5" name="Rectangle 1">
            <a:extLst>
              <a:ext uri="{FF2B5EF4-FFF2-40B4-BE49-F238E27FC236}">
                <a16:creationId xmlns:a16="http://schemas.microsoft.com/office/drawing/2014/main" id="{2CFD4489-95F0-BEA4-6D98-A3F23330F27C}"/>
              </a:ext>
            </a:extLst>
          </p:cNvPr>
          <p:cNvSpPr>
            <a:spLocks noGrp="1" noChangeArrowheads="1"/>
          </p:cNvSpPr>
          <p:nvPr>
            <p:ph idx="1"/>
          </p:nvPr>
        </p:nvSpPr>
        <p:spPr bwMode="auto">
          <a:xfrm>
            <a:off x="371474" y="1443067"/>
            <a:ext cx="1152048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sng" strike="noStrike" cap="none" normalizeH="0" baseline="0" dirty="0">
                <a:ln>
                  <a:noFill/>
                </a:ln>
                <a:solidFill>
                  <a:schemeClr val="tx1"/>
                </a:solidFill>
                <a:effectLst/>
                <a:latin typeface="Arial" panose="020B0604020202020204" pitchFamily="34" charset="0"/>
              </a:rPr>
              <a:t>Top Loan States</a:t>
            </a:r>
            <a:r>
              <a:rPr kumimoji="0" lang="en-US" altLang="en-US" sz="24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California (CA)</a:t>
            </a:r>
            <a:r>
              <a:rPr kumimoji="0" lang="en-US" altLang="en-US" sz="1800" b="0" i="0" u="none" strike="noStrike" cap="none" normalizeH="0" baseline="0" dirty="0">
                <a:ln>
                  <a:noFill/>
                </a:ln>
                <a:solidFill>
                  <a:schemeClr val="tx1"/>
                </a:solidFill>
                <a:effectLst/>
                <a:latin typeface="Arial" panose="020B0604020202020204" pitchFamily="34" charset="0"/>
              </a:rPr>
              <a:t> leads with the highest loan amount at </a:t>
            </a:r>
            <a:r>
              <a:rPr kumimoji="0" lang="en-US" altLang="en-US" sz="1800" b="1" i="0" u="none" strike="noStrike" cap="none" normalizeH="0" baseline="0" dirty="0">
                <a:ln>
                  <a:noFill/>
                </a:ln>
                <a:solidFill>
                  <a:schemeClr val="tx1"/>
                </a:solidFill>
                <a:effectLst/>
                <a:latin typeface="Arial" panose="020B0604020202020204" pitchFamily="34" charset="0"/>
              </a:rPr>
              <a:t>$80.36 million</a:t>
            </a:r>
            <a:r>
              <a:rPr kumimoji="0" lang="en-US" altLang="en-US" sz="1800" b="0" i="0" u="none" strike="noStrike" cap="none" normalizeH="0" baseline="0" dirty="0">
                <a:ln>
                  <a:noFill/>
                </a:ln>
                <a:solidFill>
                  <a:schemeClr val="tx1"/>
                </a:solidFill>
                <a:effectLst/>
                <a:latin typeface="Arial" panose="020B0604020202020204" pitchFamily="34" charset="0"/>
              </a:rPr>
              <a:t>, followed by </a:t>
            </a:r>
            <a:r>
              <a:rPr kumimoji="0" lang="en-US" altLang="en-US" sz="1800" b="1" i="0" u="none" strike="noStrike" cap="none" normalizeH="0" baseline="0" dirty="0">
                <a:ln>
                  <a:noFill/>
                </a:ln>
                <a:solidFill>
                  <a:schemeClr val="tx1"/>
                </a:solidFill>
                <a:effectLst/>
                <a:latin typeface="Arial" panose="020B0604020202020204" pitchFamily="34" charset="0"/>
              </a:rPr>
              <a:t>New York (NY)</a:t>
            </a:r>
            <a:r>
              <a:rPr kumimoji="0" lang="en-US" altLang="en-US" sz="1800" b="0" i="0" u="none" strike="noStrike" cap="none" normalizeH="0" baseline="0" dirty="0">
                <a:ln>
                  <a:noFill/>
                </a:ln>
                <a:solidFill>
                  <a:schemeClr val="tx1"/>
                </a:solidFill>
                <a:effectLst/>
                <a:latin typeface="Arial" panose="020B0604020202020204" pitchFamily="34" charset="0"/>
              </a:rPr>
              <a:t> with </a:t>
            </a:r>
            <a:r>
              <a:rPr kumimoji="0" lang="en-US" altLang="en-US" sz="1800" b="1" i="0" u="none" strike="noStrike" cap="none" normalizeH="0" baseline="0" dirty="0">
                <a:ln>
                  <a:noFill/>
                </a:ln>
                <a:solidFill>
                  <a:schemeClr val="tx1"/>
                </a:solidFill>
                <a:effectLst/>
                <a:latin typeface="Arial" panose="020B0604020202020204" pitchFamily="34" charset="0"/>
              </a:rPr>
              <a:t>$42.97 million</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Texas (TX)</a:t>
            </a:r>
            <a:r>
              <a:rPr kumimoji="0" lang="en-US" altLang="en-US" sz="1800" b="0" i="0" u="none" strike="noStrike" cap="none" normalizeH="0" baseline="0" dirty="0">
                <a:ln>
                  <a:noFill/>
                </a:ln>
                <a:solidFill>
                  <a:schemeClr val="tx1"/>
                </a:solidFill>
                <a:effectLst/>
                <a:latin typeface="Arial" panose="020B0604020202020204" pitchFamily="34" charset="0"/>
              </a:rPr>
              <a:t> at </a:t>
            </a:r>
            <a:r>
              <a:rPr kumimoji="0" lang="en-US" altLang="en-US" sz="1800" b="1" i="0" u="none" strike="noStrike" cap="none" normalizeH="0" baseline="0" dirty="0">
                <a:ln>
                  <a:noFill/>
                </a:ln>
                <a:solidFill>
                  <a:schemeClr val="tx1"/>
                </a:solidFill>
                <a:effectLst/>
                <a:latin typeface="Arial" panose="020B0604020202020204" pitchFamily="34" charset="0"/>
              </a:rPr>
              <a:t>$31.90 million</a:t>
            </a:r>
            <a:r>
              <a:rPr kumimoji="0" lang="en-US" altLang="en-US" sz="1800" b="0" i="0" u="none" strike="noStrike" cap="none" normalizeH="0" baseline="0" dirty="0">
                <a:ln>
                  <a:noFill/>
                </a:ln>
                <a:solidFill>
                  <a:schemeClr val="tx1"/>
                </a:solidFill>
                <a:effectLst/>
                <a:latin typeface="Arial" panose="020B0604020202020204" pitchFamily="34" charset="0"/>
              </a:rPr>
              <a:t>. These states may represent growth markets but also possible concentration risk.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a:t>
            </a:r>
            <a:r>
              <a:rPr kumimoji="0" lang="en-US" altLang="en-US" sz="1800" b="1" i="0" u="none" strike="noStrike" cap="none" normalizeH="0" baseline="0" dirty="0">
                <a:ln>
                  <a:noFill/>
                </a:ln>
                <a:solidFill>
                  <a:schemeClr val="tx1"/>
                </a:solidFill>
                <a:effectLst/>
                <a:latin typeface="Arial" panose="020B0604020202020204" pitchFamily="34" charset="0"/>
              </a:rPr>
              <a:t>Bottom 10 States</a:t>
            </a:r>
            <a:r>
              <a:rPr kumimoji="0" lang="en-US" altLang="en-US" sz="1800" b="0" i="0" u="none" strike="noStrike" cap="none" normalizeH="0" baseline="0" dirty="0">
                <a:ln>
                  <a:noFill/>
                </a:ln>
                <a:solidFill>
                  <a:schemeClr val="tx1"/>
                </a:solidFill>
                <a:effectLst/>
                <a:latin typeface="Arial" panose="020B0604020202020204" pitchFamily="34" charset="0"/>
              </a:rPr>
              <a:t>, such as </a:t>
            </a:r>
            <a:r>
              <a:rPr kumimoji="0" lang="en-US" altLang="en-US" sz="1800" b="1" i="0" u="none" strike="noStrike" cap="none" normalizeH="0" baseline="0" dirty="0">
                <a:ln>
                  <a:noFill/>
                </a:ln>
                <a:solidFill>
                  <a:schemeClr val="tx1"/>
                </a:solidFill>
                <a:effectLst/>
                <a:latin typeface="Arial" panose="020B0604020202020204" pitchFamily="34" charset="0"/>
              </a:rPr>
              <a:t>Montana (MT)</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South Dakota (SD)</a:t>
            </a:r>
            <a:r>
              <a:rPr kumimoji="0" lang="en-US" altLang="en-US" sz="1800" b="0" i="0" u="none" strike="noStrike" cap="none" normalizeH="0" baseline="0" dirty="0">
                <a:ln>
                  <a:noFill/>
                </a:ln>
                <a:solidFill>
                  <a:schemeClr val="tx1"/>
                </a:solidFill>
                <a:effectLst/>
                <a:latin typeface="Arial" panose="020B0604020202020204" pitchFamily="34" charset="0"/>
              </a:rPr>
              <a:t>, show very low loan amounts, suggesting either untapped markets or areas with less demand.</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sng" strike="noStrike" cap="none" normalizeH="0" baseline="0" dirty="0">
                <a:ln>
                  <a:noFill/>
                </a:ln>
                <a:solidFill>
                  <a:schemeClr val="tx1"/>
                </a:solidFill>
                <a:effectLst/>
                <a:latin typeface="Arial" panose="020B0604020202020204" pitchFamily="34" charset="0"/>
              </a:rPr>
              <a:t>Year-wise Loan Growth</a:t>
            </a:r>
            <a:r>
              <a:rPr kumimoji="0" lang="en-US" altLang="en-US" sz="24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a:t>
            </a:r>
            <a:r>
              <a:rPr kumimoji="0" lang="en-US" altLang="en-US" sz="1800" b="1" i="0" u="none" strike="noStrike" cap="none" normalizeH="0" baseline="0" dirty="0">
                <a:ln>
                  <a:noFill/>
                </a:ln>
                <a:solidFill>
                  <a:schemeClr val="tx1"/>
                </a:solidFill>
                <a:effectLst/>
                <a:latin typeface="Arial" panose="020B0604020202020204" pitchFamily="34" charset="0"/>
              </a:rPr>
              <a:t>loan amount</a:t>
            </a:r>
            <a:r>
              <a:rPr kumimoji="0" lang="en-US" altLang="en-US" sz="1800" b="0" i="0" u="none" strike="noStrike" cap="none" normalizeH="0" baseline="0" dirty="0">
                <a:ln>
                  <a:noFill/>
                </a:ln>
                <a:solidFill>
                  <a:schemeClr val="tx1"/>
                </a:solidFill>
                <a:effectLst/>
                <a:latin typeface="Arial" panose="020B0604020202020204" pitchFamily="34" charset="0"/>
              </a:rPr>
              <a:t> has steadily increased from </a:t>
            </a:r>
            <a:r>
              <a:rPr kumimoji="0" lang="en-US" altLang="en-US" sz="1800" b="1" i="0" u="none" strike="noStrike" cap="none" normalizeH="0" baseline="0" dirty="0">
                <a:ln>
                  <a:noFill/>
                </a:ln>
                <a:solidFill>
                  <a:schemeClr val="tx1"/>
                </a:solidFill>
                <a:effectLst/>
                <a:latin typeface="Arial" panose="020B0604020202020204" pitchFamily="34" charset="0"/>
              </a:rPr>
              <a:t>$46.44 million in 2009</a:t>
            </a:r>
            <a:r>
              <a:rPr kumimoji="0" lang="en-US" altLang="en-US" sz="1800" b="0" i="0" u="none" strike="noStrike" cap="none" normalizeH="0" baseline="0" dirty="0">
                <a:ln>
                  <a:noFill/>
                </a:ln>
                <a:solidFill>
                  <a:schemeClr val="tx1"/>
                </a:solidFill>
                <a:effectLst/>
                <a:latin typeface="Arial" panose="020B0604020202020204" pitchFamily="34" charset="0"/>
              </a:rPr>
              <a:t> to </a:t>
            </a:r>
            <a:r>
              <a:rPr kumimoji="0" lang="en-US" altLang="en-US" sz="1800" b="1" i="0" u="none" strike="noStrike" cap="none" normalizeH="0" baseline="0" dirty="0">
                <a:ln>
                  <a:noFill/>
                </a:ln>
                <a:solidFill>
                  <a:schemeClr val="tx1"/>
                </a:solidFill>
                <a:effectLst/>
                <a:latin typeface="Arial" panose="020B0604020202020204" pitchFamily="34" charset="0"/>
              </a:rPr>
              <a:t>$260.51 million in 2011</a:t>
            </a:r>
            <a:r>
              <a:rPr kumimoji="0" lang="en-US" altLang="en-US" sz="1800" b="0" i="0" u="none" strike="noStrike" cap="none" normalizeH="0" baseline="0" dirty="0">
                <a:ln>
                  <a:noFill/>
                </a:ln>
                <a:solidFill>
                  <a:schemeClr val="tx1"/>
                </a:solidFill>
                <a:effectLst/>
                <a:latin typeface="Arial" panose="020B0604020202020204" pitchFamily="34" charset="0"/>
              </a:rPr>
              <a:t>, highlighting growth in the loan portfolio and suggesting potential for continued expansion.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sng" strike="noStrike" cap="none" normalizeH="0" baseline="0" dirty="0">
                <a:ln>
                  <a:noFill/>
                </a:ln>
                <a:solidFill>
                  <a:schemeClr val="tx1"/>
                </a:solidFill>
                <a:effectLst/>
                <a:latin typeface="Arial" panose="020B0604020202020204" pitchFamily="34" charset="0"/>
              </a:rPr>
              <a:t>Grade and Sub-Grade Loan Performance</a:t>
            </a:r>
            <a:r>
              <a:rPr kumimoji="0" lang="en-US" altLang="en-US" sz="24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Grades B and C</a:t>
            </a:r>
            <a:r>
              <a:rPr kumimoji="0" lang="en-US" altLang="en-US" sz="1800" b="0" i="0" u="none" strike="noStrike" cap="none" normalizeH="0" baseline="0" dirty="0">
                <a:ln>
                  <a:noFill/>
                </a:ln>
                <a:solidFill>
                  <a:schemeClr val="tx1"/>
                </a:solidFill>
                <a:effectLst/>
                <a:latin typeface="Arial" panose="020B0604020202020204" pitchFamily="34" charset="0"/>
              </a:rPr>
              <a:t> show the highest revolving balance, with </a:t>
            </a:r>
            <a:r>
              <a:rPr kumimoji="0" lang="en-US" altLang="en-US" sz="1800" b="1" i="0" u="none" strike="noStrike" cap="none" normalizeH="0" baseline="0" dirty="0">
                <a:ln>
                  <a:noFill/>
                </a:ln>
                <a:solidFill>
                  <a:schemeClr val="tx1"/>
                </a:solidFill>
                <a:effectLst/>
                <a:latin typeface="Arial" panose="020B0604020202020204" pitchFamily="34" charset="0"/>
              </a:rPr>
              <a:t>Grade B</a:t>
            </a:r>
            <a:r>
              <a:rPr kumimoji="0" lang="en-US" altLang="en-US" sz="1800" b="0" i="0" u="none" strike="noStrike" cap="none" normalizeH="0" baseline="0" dirty="0">
                <a:ln>
                  <a:noFill/>
                </a:ln>
                <a:solidFill>
                  <a:schemeClr val="tx1"/>
                </a:solidFill>
                <a:effectLst/>
                <a:latin typeface="Arial" panose="020B0604020202020204" pitchFamily="34" charset="0"/>
              </a:rPr>
              <a:t> sub-categories B1, B2, and B5 leading in balances. These grades likely represent a significant portion of the loan portfolio, with possible higher interest rates.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Lower-grade loans like </a:t>
            </a:r>
            <a:r>
              <a:rPr kumimoji="0" lang="en-US" altLang="en-US" sz="1800" b="1" i="0" u="none" strike="noStrike" cap="none" normalizeH="0" baseline="0" dirty="0">
                <a:ln>
                  <a:noFill/>
                </a:ln>
                <a:solidFill>
                  <a:schemeClr val="tx1"/>
                </a:solidFill>
                <a:effectLst/>
                <a:latin typeface="Arial" panose="020B0604020202020204" pitchFamily="34" charset="0"/>
              </a:rPr>
              <a:t>Grade D and E</a:t>
            </a:r>
            <a:r>
              <a:rPr kumimoji="0" lang="en-US" altLang="en-US" sz="1800" b="0" i="0" u="none" strike="noStrike" cap="none" normalizeH="0" baseline="0" dirty="0">
                <a:ln>
                  <a:noFill/>
                </a:ln>
                <a:solidFill>
                  <a:schemeClr val="tx1"/>
                </a:solidFill>
                <a:effectLst/>
                <a:latin typeface="Arial" panose="020B0604020202020204" pitchFamily="34" charset="0"/>
              </a:rPr>
              <a:t> also show notable revolving balances, possibly indicating higher-risk borrowers with higher balances.</a:t>
            </a:r>
          </a:p>
        </p:txBody>
      </p:sp>
    </p:spTree>
    <p:extLst>
      <p:ext uri="{BB962C8B-B14F-4D97-AF65-F5344CB8AC3E}">
        <p14:creationId xmlns:p14="http://schemas.microsoft.com/office/powerpoint/2010/main" val="3517044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EC213-EF70-56DD-48D5-CFED0E256594}"/>
              </a:ext>
            </a:extLst>
          </p:cNvPr>
          <p:cNvSpPr>
            <a:spLocks noGrp="1"/>
          </p:cNvSpPr>
          <p:nvPr>
            <p:ph type="title"/>
          </p:nvPr>
        </p:nvSpPr>
        <p:spPr/>
        <p:txBody>
          <a:bodyPr/>
          <a:lstStyle/>
          <a:p>
            <a:r>
              <a:rPr lang="en-IN" u="sng" dirty="0"/>
              <a:t>Recommendations</a:t>
            </a:r>
          </a:p>
        </p:txBody>
      </p:sp>
      <p:sp>
        <p:nvSpPr>
          <p:cNvPr id="4" name="Slide Number Placeholder 3">
            <a:extLst>
              <a:ext uri="{FF2B5EF4-FFF2-40B4-BE49-F238E27FC236}">
                <a16:creationId xmlns:a16="http://schemas.microsoft.com/office/drawing/2014/main" id="{04579FDA-340E-616A-B11D-0D34F080B1F0}"/>
              </a:ext>
            </a:extLst>
          </p:cNvPr>
          <p:cNvSpPr>
            <a:spLocks noGrp="1"/>
          </p:cNvSpPr>
          <p:nvPr>
            <p:ph type="sldNum" sz="quarter" idx="12"/>
          </p:nvPr>
        </p:nvSpPr>
        <p:spPr/>
        <p:txBody>
          <a:bodyPr/>
          <a:lstStyle/>
          <a:p>
            <a:fld id="{03DC2DEF-D2FE-4B45-ABA4-9F153FD1C98A}" type="slidenum">
              <a:rPr lang="en-US" smtClean="0"/>
              <a:t>15</a:t>
            </a:fld>
            <a:endParaRPr lang="en-US" dirty="0"/>
          </a:p>
        </p:txBody>
      </p:sp>
      <p:sp>
        <p:nvSpPr>
          <p:cNvPr id="5" name="Rectangle 1">
            <a:extLst>
              <a:ext uri="{FF2B5EF4-FFF2-40B4-BE49-F238E27FC236}">
                <a16:creationId xmlns:a16="http://schemas.microsoft.com/office/drawing/2014/main" id="{FDCBFCF5-91DE-6F6D-3E00-968EEAE471F4}"/>
              </a:ext>
            </a:extLst>
          </p:cNvPr>
          <p:cNvSpPr>
            <a:spLocks noGrp="1" noChangeArrowheads="1"/>
          </p:cNvSpPr>
          <p:nvPr>
            <p:ph idx="1"/>
          </p:nvPr>
        </p:nvSpPr>
        <p:spPr bwMode="auto">
          <a:xfrm>
            <a:off x="371474" y="1673902"/>
            <a:ext cx="11520487"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sng" strike="noStrike" cap="none" normalizeH="0" baseline="0" dirty="0">
                <a:ln>
                  <a:noFill/>
                </a:ln>
                <a:solidFill>
                  <a:schemeClr val="tx1"/>
                </a:solidFill>
                <a:effectLst/>
                <a:latin typeface="Arial" panose="020B0604020202020204" pitchFamily="34" charset="0"/>
              </a:rPr>
              <a:t>Improve Loan Verification</a:t>
            </a:r>
            <a:r>
              <a:rPr kumimoji="0" lang="en-US" altLang="en-US" sz="24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Focus on increasing the percentage of verified loans to mitigate risk. Automating or improving the verification process may enhance loan quality and reduce defaults.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sng" strike="noStrike" cap="none" normalizeH="0" baseline="0" dirty="0">
                <a:ln>
                  <a:noFill/>
                </a:ln>
                <a:solidFill>
                  <a:schemeClr val="tx1"/>
                </a:solidFill>
                <a:effectLst/>
                <a:latin typeface="Arial" panose="020B0604020202020204" pitchFamily="34" charset="0"/>
              </a:rPr>
              <a:t>Diversification of Loan Markets</a:t>
            </a:r>
            <a:r>
              <a:rPr kumimoji="0" lang="en-US" altLang="en-US" sz="24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States like </a:t>
            </a:r>
            <a:r>
              <a:rPr kumimoji="0" lang="en-US" altLang="en-US" sz="1800" b="1" i="0" u="none" strike="noStrike" cap="none" normalizeH="0" baseline="0" dirty="0">
                <a:ln>
                  <a:noFill/>
                </a:ln>
                <a:solidFill>
                  <a:schemeClr val="tx1"/>
                </a:solidFill>
                <a:effectLst/>
                <a:latin typeface="Arial" panose="020B0604020202020204" pitchFamily="34" charset="0"/>
              </a:rPr>
              <a:t>Montana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South Dakota</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Vermont</a:t>
            </a:r>
            <a:r>
              <a:rPr kumimoji="0" lang="en-US" altLang="en-US" sz="1800" b="0" i="0" u="none" strike="noStrike" cap="none" normalizeH="0" baseline="0" dirty="0">
                <a:ln>
                  <a:noFill/>
                </a:ln>
                <a:solidFill>
                  <a:schemeClr val="tx1"/>
                </a:solidFill>
                <a:effectLst/>
                <a:latin typeface="Arial" panose="020B0604020202020204" pitchFamily="34" charset="0"/>
              </a:rPr>
              <a:t> have very low loan amounts. Consider targeted marketing campaigns or tailored financial products to increase loan penetration in these states.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sng" strike="noStrike" cap="none" normalizeH="0" baseline="0" dirty="0">
                <a:ln>
                  <a:noFill/>
                </a:ln>
                <a:solidFill>
                  <a:schemeClr val="tx1"/>
                </a:solidFill>
                <a:effectLst/>
                <a:latin typeface="Arial" panose="020B0604020202020204" pitchFamily="34" charset="0"/>
              </a:rPr>
              <a:t>Seasonal Loan Promotions</a:t>
            </a:r>
            <a:r>
              <a:rPr kumimoji="0" lang="en-US" altLang="en-US" sz="24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spike in loans towards the end of the year suggests opportunities for seasonal loan promotions. Consider launching special loan products or offers leading into the holiday season to capitalize on demand.</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sng" strike="noStrike" cap="none" normalizeH="0" baseline="0" dirty="0">
                <a:ln>
                  <a:noFill/>
                </a:ln>
                <a:solidFill>
                  <a:schemeClr val="tx1"/>
                </a:solidFill>
                <a:effectLst/>
                <a:latin typeface="Arial" panose="020B0604020202020204" pitchFamily="34" charset="0"/>
              </a:rPr>
              <a:t>Credit Grade Risk Assessment</a:t>
            </a:r>
            <a:r>
              <a:rPr kumimoji="0" lang="en-US" altLang="en-US" sz="24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Since </a:t>
            </a:r>
            <a:r>
              <a:rPr kumimoji="0" lang="en-US" altLang="en-US" sz="1800" b="1" i="0" u="none" strike="noStrike" cap="none" normalizeH="0" baseline="0" dirty="0">
                <a:ln>
                  <a:noFill/>
                </a:ln>
                <a:solidFill>
                  <a:schemeClr val="tx1"/>
                </a:solidFill>
                <a:effectLst/>
                <a:latin typeface="Arial" panose="020B0604020202020204" pitchFamily="34" charset="0"/>
              </a:rPr>
              <a:t>Grades B and C</a:t>
            </a:r>
            <a:r>
              <a:rPr kumimoji="0" lang="en-US" altLang="en-US" sz="1800" b="0" i="0" u="none" strike="noStrike" cap="none" normalizeH="0" baseline="0" dirty="0">
                <a:ln>
                  <a:noFill/>
                </a:ln>
                <a:solidFill>
                  <a:schemeClr val="tx1"/>
                </a:solidFill>
                <a:effectLst/>
                <a:latin typeface="Arial" panose="020B0604020202020204" pitchFamily="34" charset="0"/>
              </a:rPr>
              <a:t> represent the largest portion of revolving balances, it’s essential to closely monitor these borrowers. Implement stricter credit assessments or revise interest rates to manage risk in these categories.</a:t>
            </a:r>
          </a:p>
        </p:txBody>
      </p:sp>
    </p:spTree>
    <p:extLst>
      <p:ext uri="{BB962C8B-B14F-4D97-AF65-F5344CB8AC3E}">
        <p14:creationId xmlns:p14="http://schemas.microsoft.com/office/powerpoint/2010/main" val="339418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8C4C-0B96-E926-7D06-606F783CE626}"/>
              </a:ext>
            </a:extLst>
          </p:cNvPr>
          <p:cNvSpPr>
            <a:spLocks noGrp="1"/>
          </p:cNvSpPr>
          <p:nvPr>
            <p:ph type="title"/>
          </p:nvPr>
        </p:nvSpPr>
        <p:spPr/>
        <p:txBody>
          <a:bodyPr/>
          <a:lstStyle/>
          <a:p>
            <a:r>
              <a:rPr lang="en-IN" u="sng" dirty="0"/>
              <a:t>Recommendations</a:t>
            </a:r>
          </a:p>
        </p:txBody>
      </p:sp>
      <p:sp>
        <p:nvSpPr>
          <p:cNvPr id="4" name="Slide Number Placeholder 3">
            <a:extLst>
              <a:ext uri="{FF2B5EF4-FFF2-40B4-BE49-F238E27FC236}">
                <a16:creationId xmlns:a16="http://schemas.microsoft.com/office/drawing/2014/main" id="{E4657C5E-779F-3B60-2F48-71E56785F4D8}"/>
              </a:ext>
            </a:extLst>
          </p:cNvPr>
          <p:cNvSpPr>
            <a:spLocks noGrp="1"/>
          </p:cNvSpPr>
          <p:nvPr>
            <p:ph type="sldNum" sz="quarter" idx="12"/>
          </p:nvPr>
        </p:nvSpPr>
        <p:spPr/>
        <p:txBody>
          <a:bodyPr/>
          <a:lstStyle/>
          <a:p>
            <a:fld id="{03DC2DEF-D2FE-4B45-ABA4-9F153FD1C98A}" type="slidenum">
              <a:rPr lang="en-US" smtClean="0"/>
              <a:t>16</a:t>
            </a:fld>
            <a:endParaRPr lang="en-US" dirty="0"/>
          </a:p>
        </p:txBody>
      </p:sp>
      <p:sp>
        <p:nvSpPr>
          <p:cNvPr id="5" name="Rectangle 1">
            <a:extLst>
              <a:ext uri="{FF2B5EF4-FFF2-40B4-BE49-F238E27FC236}">
                <a16:creationId xmlns:a16="http://schemas.microsoft.com/office/drawing/2014/main" id="{F8A05529-28AE-6EAB-9DF1-C03C99A78369}"/>
              </a:ext>
            </a:extLst>
          </p:cNvPr>
          <p:cNvSpPr>
            <a:spLocks noGrp="1" noChangeArrowheads="1"/>
          </p:cNvSpPr>
          <p:nvPr>
            <p:ph idx="1"/>
          </p:nvPr>
        </p:nvSpPr>
        <p:spPr bwMode="auto">
          <a:xfrm>
            <a:off x="371474" y="1997067"/>
            <a:ext cx="11520487"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sng" strike="noStrike" cap="none" normalizeH="0" baseline="0" dirty="0">
                <a:ln>
                  <a:noFill/>
                </a:ln>
                <a:solidFill>
                  <a:schemeClr val="tx1"/>
                </a:solidFill>
                <a:effectLst/>
                <a:latin typeface="Arial" panose="020B0604020202020204" pitchFamily="34" charset="0"/>
              </a:rPr>
              <a:t>Focus on High-Performing States</a:t>
            </a:r>
            <a:r>
              <a:rPr kumimoji="0" lang="en-US" altLang="en-US" sz="24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States like </a:t>
            </a:r>
            <a:r>
              <a:rPr kumimoji="0" lang="en-US" altLang="en-US" sz="1800" b="1" i="0" u="none" strike="noStrike" cap="none" normalizeH="0" baseline="0" dirty="0">
                <a:ln>
                  <a:noFill/>
                </a:ln>
                <a:solidFill>
                  <a:schemeClr val="tx1"/>
                </a:solidFill>
                <a:effectLst/>
                <a:latin typeface="Arial" panose="020B0604020202020204" pitchFamily="34" charset="0"/>
              </a:rPr>
              <a:t>California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New York</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Texas</a:t>
            </a:r>
            <a:r>
              <a:rPr kumimoji="0" lang="en-US" altLang="en-US" sz="1800" b="0" i="0" u="none" strike="noStrike" cap="none" normalizeH="0" baseline="0" dirty="0">
                <a:ln>
                  <a:noFill/>
                </a:ln>
                <a:solidFill>
                  <a:schemeClr val="tx1"/>
                </a:solidFill>
                <a:effectLst/>
                <a:latin typeface="Arial" panose="020B0604020202020204" pitchFamily="34" charset="0"/>
              </a:rPr>
              <a:t> drive a significant portion of the loan amount. These could be ideal regions for further product expansion or customer retention strategies. However, be mindful of concentration risk and consider spreading out exposure.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sng" strike="noStrike" cap="none" normalizeH="0" baseline="0" dirty="0">
                <a:ln>
                  <a:noFill/>
                </a:ln>
                <a:solidFill>
                  <a:schemeClr val="tx1"/>
                </a:solidFill>
                <a:effectLst/>
                <a:latin typeface="Arial" panose="020B0604020202020204" pitchFamily="34" charset="0"/>
              </a:rPr>
              <a:t>Customer Retention and Education</a:t>
            </a:r>
            <a:r>
              <a:rPr kumimoji="0" lang="en-US" altLang="en-US" sz="24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With nearly 40,000 customers, implementing customer retention programs focusing on financial literacy, especially on loan repayment, could improve payment behavior and customer loyalty.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sng" strike="noStrike" cap="none" normalizeH="0" baseline="0" dirty="0">
                <a:ln>
                  <a:noFill/>
                </a:ln>
                <a:solidFill>
                  <a:schemeClr val="tx1"/>
                </a:solidFill>
                <a:effectLst/>
                <a:latin typeface="Arial" panose="020B0604020202020204" pitchFamily="34" charset="0"/>
              </a:rPr>
              <a:t>Interest Rate Strategy</a:t>
            </a:r>
            <a:r>
              <a:rPr kumimoji="0" lang="en-US" altLang="en-US" sz="24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With an average interest rate of </a:t>
            </a:r>
            <a:r>
              <a:rPr kumimoji="0" lang="en-US" altLang="en-US" sz="1800" b="1" i="0" u="none" strike="noStrike" cap="none" normalizeH="0" baseline="0" dirty="0">
                <a:ln>
                  <a:noFill/>
                </a:ln>
                <a:solidFill>
                  <a:schemeClr val="tx1"/>
                </a:solidFill>
                <a:effectLst/>
                <a:latin typeface="Arial" panose="020B0604020202020204" pitchFamily="34" charset="0"/>
              </a:rPr>
              <a:t>12%</a:t>
            </a:r>
            <a:r>
              <a:rPr kumimoji="0" lang="en-US" altLang="en-US" sz="1800" b="0" i="0" u="none" strike="noStrike" cap="none" normalizeH="0" baseline="0" dirty="0">
                <a:ln>
                  <a:noFill/>
                </a:ln>
                <a:solidFill>
                  <a:schemeClr val="tx1"/>
                </a:solidFill>
                <a:effectLst/>
                <a:latin typeface="Arial" panose="020B0604020202020204" pitchFamily="34" charset="0"/>
              </a:rPr>
              <a:t>, consider reviewing how competitive this rate is within the market. Offering flexible rates based on credit grade or customer history may help attract lower-risk customers and boost loan uptake.</a:t>
            </a:r>
          </a:p>
        </p:txBody>
      </p:sp>
    </p:spTree>
    <p:extLst>
      <p:ext uri="{BB962C8B-B14F-4D97-AF65-F5344CB8AC3E}">
        <p14:creationId xmlns:p14="http://schemas.microsoft.com/office/powerpoint/2010/main" val="699082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9350-02EB-BB28-BDF7-32B05C162A12}"/>
              </a:ext>
            </a:extLst>
          </p:cNvPr>
          <p:cNvSpPr>
            <a:spLocks noGrp="1"/>
          </p:cNvSpPr>
          <p:nvPr>
            <p:ph type="title"/>
          </p:nvPr>
        </p:nvSpPr>
        <p:spPr/>
        <p:txBody>
          <a:bodyPr/>
          <a:lstStyle/>
          <a:p>
            <a:r>
              <a:rPr lang="en-US" dirty="0"/>
              <a:t>Conclusion</a:t>
            </a:r>
            <a:endParaRPr lang="en-IN" dirty="0"/>
          </a:p>
        </p:txBody>
      </p:sp>
      <p:pic>
        <p:nvPicPr>
          <p:cNvPr id="17" name="Picture Placeholder 16">
            <a:extLst>
              <a:ext uri="{FF2B5EF4-FFF2-40B4-BE49-F238E27FC236}">
                <a16:creationId xmlns:a16="http://schemas.microsoft.com/office/drawing/2014/main" id="{18B7855D-2DE6-49A4-BA98-97404403C66B}"/>
              </a:ext>
              <a:ext uri="{C183D7F6-B498-43B3-948B-1728B52AA6E4}">
                <adec:decorative xmlns:adec="http://schemas.microsoft.com/office/drawing/2017/decorative" val="1"/>
              </a:ext>
            </a:extLst>
          </p:cNvPr>
          <p:cNvPicPr>
            <a:picLocks noGrp="1" noChangeAspect="1"/>
          </p:cNvPicPr>
          <p:nvPr>
            <p:ph idx="1"/>
          </p:nvPr>
        </p:nvPicPr>
        <p:blipFill>
          <a:blip r:embed="rId2" cstate="email">
            <a:alphaModFix amt="35000"/>
            <a:extLst>
              <a:ext uri="{28A0092B-C50C-407E-A947-70E740481C1C}">
                <a14:useLocalDpi xmlns:a14="http://schemas.microsoft.com/office/drawing/2010/main"/>
              </a:ext>
            </a:extLst>
          </a:blip>
          <a:stretch/>
        </p:blipFill>
        <p:spPr>
          <a:xfrm>
            <a:off x="-858955" y="0"/>
            <a:ext cx="13250008" cy="7022823"/>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E1BBA017-CEA1-B05B-F99E-5F7BD34F9605}"/>
              </a:ext>
            </a:extLst>
          </p:cNvPr>
          <p:cNvSpPr txBox="1"/>
          <p:nvPr/>
        </p:nvSpPr>
        <p:spPr>
          <a:xfrm>
            <a:off x="371474" y="1324947"/>
            <a:ext cx="11520487" cy="4893647"/>
          </a:xfrm>
          <a:prstGeom prst="rect">
            <a:avLst/>
          </a:prstGeom>
          <a:noFill/>
        </p:spPr>
        <p:txBody>
          <a:bodyPr wrap="square" rtlCol="0">
            <a:spAutoFit/>
          </a:bodyPr>
          <a:lstStyle/>
          <a:p>
            <a:pPr marL="342900" indent="-342900"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In conclusion, bank loan analysis is a critical tool that enables financial institutions to make informed lending decisions, optimize their portfolios, and mitigate risk. Through data-driven insights, banks can assess creditworthiness, identify high-risk loans, and enhance profitability while maintaining regulatory compliance.</a:t>
            </a:r>
          </a:p>
          <a:p>
            <a:pPr marL="342900" indent="-342900"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As we have explored, leveraging advanced analytics, predictive models, and technology allows banks to navigate the complexities of loan management efficiently. From customer segmentation and risk-based pricing to stress testing and fraud prevention, loan analysis provides the foundation for strategic decision-making in today’s dynamic financial environment.</a:t>
            </a:r>
          </a:p>
          <a:p>
            <a:pPr marL="342900" indent="-342900"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By applying these methodologies, banks can balance risk and reward, maintain financial stability, and foster sustainable growth. Ultimately, effective loan analysis not only strengthens the bank’s operations but also improves customer relationships and drives long-term success.</a:t>
            </a:r>
          </a:p>
        </p:txBody>
      </p:sp>
    </p:spTree>
    <p:extLst>
      <p:ext uri="{BB962C8B-B14F-4D97-AF65-F5344CB8AC3E}">
        <p14:creationId xmlns:p14="http://schemas.microsoft.com/office/powerpoint/2010/main" val="196070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10108161-6130-212C-6EC5-DA1E426FBA14}"/>
              </a:ext>
            </a:extLst>
          </p:cNvPr>
          <p:cNvPicPr>
            <a:picLocks noGrp="1" noChangeAspect="1"/>
          </p:cNvPicPr>
          <p:nvPr>
            <p:ph type="pic" sz="quarter" idx="13"/>
          </p:nvPr>
        </p:nvPicPr>
        <p:blipFill>
          <a:blip r:embed="rId2"/>
          <a:srcRect t="1482" b="1482"/>
          <a:stretch>
            <a:fillRect/>
          </a:stretch>
        </p:blipFill>
        <p:spPr>
          <a:prstGeom prst="rect">
            <a:avLst/>
          </a:prstGeom>
        </p:spPr>
      </p:pic>
      <p:sp>
        <p:nvSpPr>
          <p:cNvPr id="4" name="Slide Number Placeholder 3">
            <a:extLst>
              <a:ext uri="{FF2B5EF4-FFF2-40B4-BE49-F238E27FC236}">
                <a16:creationId xmlns:a16="http://schemas.microsoft.com/office/drawing/2014/main" id="{94507B1F-072D-74C6-C4E0-A2C9413493CD}"/>
              </a:ext>
            </a:extLst>
          </p:cNvPr>
          <p:cNvSpPr>
            <a:spLocks noGrp="1"/>
          </p:cNvSpPr>
          <p:nvPr>
            <p:ph type="sldNum" sz="quarter" idx="12"/>
          </p:nvPr>
        </p:nvSpPr>
        <p:spPr/>
        <p:txBody>
          <a:bodyPr/>
          <a:lstStyle/>
          <a:p>
            <a:fld id="{03DC2DEF-D2FE-4B45-ABA4-9F153FD1C98A}" type="slidenum">
              <a:rPr lang="en-US" noProof="0" smtClean="0"/>
              <a:t>18</a:t>
            </a:fld>
            <a:endParaRPr lang="en-US" noProof="0" dirty="0"/>
          </a:p>
        </p:txBody>
      </p:sp>
    </p:spTree>
    <p:extLst>
      <p:ext uri="{BB962C8B-B14F-4D97-AF65-F5344CB8AC3E}">
        <p14:creationId xmlns:p14="http://schemas.microsoft.com/office/powerpoint/2010/main" val="2640680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2160B58C-5C38-13E9-6FFF-766E43E0419C}"/>
              </a:ext>
            </a:extLst>
          </p:cNvPr>
          <p:cNvPicPr>
            <a:picLocks noGrp="1" noChangeAspect="1"/>
          </p:cNvPicPr>
          <p:nvPr>
            <p:ph type="pic" sz="quarter" idx="13"/>
          </p:nvPr>
        </p:nvPicPr>
        <p:blipFill>
          <a:blip r:embed="rId2"/>
          <a:srcRect t="11873" b="11873"/>
          <a:stretch/>
        </p:blipFill>
        <p:spPr>
          <a:prstGeom prst="rect">
            <a:avLst/>
          </a:prstGeom>
        </p:spPr>
      </p:pic>
      <p:sp>
        <p:nvSpPr>
          <p:cNvPr id="4" name="Slide Number Placeholder 3">
            <a:extLst>
              <a:ext uri="{FF2B5EF4-FFF2-40B4-BE49-F238E27FC236}">
                <a16:creationId xmlns:a16="http://schemas.microsoft.com/office/drawing/2014/main" id="{F9622E28-EF4F-F40E-110E-2FBBAA17A577}"/>
              </a:ext>
            </a:extLst>
          </p:cNvPr>
          <p:cNvSpPr>
            <a:spLocks noGrp="1"/>
          </p:cNvSpPr>
          <p:nvPr>
            <p:ph type="sldNum" sz="quarter" idx="4294967295"/>
          </p:nvPr>
        </p:nvSpPr>
        <p:spPr>
          <a:xfrm>
            <a:off x="11818938" y="6581775"/>
            <a:ext cx="373062" cy="206375"/>
          </a:xfrm>
        </p:spPr>
        <p:txBody>
          <a:bodyPr/>
          <a:lstStyle/>
          <a:p>
            <a:fld id="{03DC2DEF-D2FE-4B45-ABA4-9F153FD1C98A}" type="slidenum">
              <a:rPr lang="en-US" noProof="0" smtClean="0"/>
              <a:t>19</a:t>
            </a:fld>
            <a:endParaRPr lang="en-US" noProof="0" dirty="0"/>
          </a:p>
        </p:txBody>
      </p:sp>
    </p:spTree>
    <p:extLst>
      <p:ext uri="{BB962C8B-B14F-4D97-AF65-F5344CB8AC3E}">
        <p14:creationId xmlns:p14="http://schemas.microsoft.com/office/powerpoint/2010/main" val="1144131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D871-7912-626F-05C6-83A4EF16127D}"/>
              </a:ext>
            </a:extLst>
          </p:cNvPr>
          <p:cNvSpPr>
            <a:spLocks noGrp="1"/>
          </p:cNvSpPr>
          <p:nvPr>
            <p:ph type="title"/>
          </p:nvPr>
        </p:nvSpPr>
        <p:spPr/>
        <p:txBody>
          <a:bodyPr/>
          <a:lstStyle/>
          <a:p>
            <a:pPr algn="ctr"/>
            <a:r>
              <a:rPr lang="en-US" dirty="0"/>
              <a:t>AGENDA</a:t>
            </a:r>
            <a:endParaRPr lang="en-IN" dirty="0"/>
          </a:p>
        </p:txBody>
      </p:sp>
      <p:sp>
        <p:nvSpPr>
          <p:cNvPr id="3" name="Content Placeholder 2">
            <a:extLst>
              <a:ext uri="{FF2B5EF4-FFF2-40B4-BE49-F238E27FC236}">
                <a16:creationId xmlns:a16="http://schemas.microsoft.com/office/drawing/2014/main" id="{9DCFFC2D-9DB3-CB7C-2A26-6B9585F90184}"/>
              </a:ext>
            </a:extLst>
          </p:cNvPr>
          <p:cNvSpPr>
            <a:spLocks noGrp="1"/>
          </p:cNvSpPr>
          <p:nvPr>
            <p:ph idx="1"/>
          </p:nvPr>
        </p:nvSpPr>
        <p:spPr/>
        <p:txBody>
          <a:bodyPr/>
          <a:lstStyle/>
          <a:p>
            <a:pPr>
              <a:buFont typeface="Wingdings" panose="05000000000000000000" pitchFamily="2" charset="2"/>
              <a:buChar char="Ø"/>
            </a:pPr>
            <a:endParaRPr lang="en-US" dirty="0"/>
          </a:p>
          <a:p>
            <a:pPr>
              <a:lnSpc>
                <a:spcPct val="100000"/>
              </a:lnSpc>
              <a:buFont typeface="Wingdings" panose="05000000000000000000" pitchFamily="2" charset="2"/>
              <a:buChar char="Ø"/>
            </a:pPr>
            <a:r>
              <a:rPr lang="en-US" dirty="0"/>
              <a:t> </a:t>
            </a:r>
            <a:r>
              <a:rPr lang="en-US" sz="3600" b="1" dirty="0"/>
              <a:t>INTRODUCTION</a:t>
            </a:r>
          </a:p>
          <a:p>
            <a:pPr>
              <a:lnSpc>
                <a:spcPct val="100000"/>
              </a:lnSpc>
              <a:buFont typeface="Wingdings" panose="05000000000000000000" pitchFamily="2" charset="2"/>
              <a:buChar char="Ø"/>
            </a:pPr>
            <a:r>
              <a:rPr lang="en-US" sz="3600" b="1" dirty="0"/>
              <a:t>KPI</a:t>
            </a:r>
          </a:p>
          <a:p>
            <a:pPr>
              <a:lnSpc>
                <a:spcPct val="100000"/>
              </a:lnSpc>
              <a:buFont typeface="Wingdings" panose="05000000000000000000" pitchFamily="2" charset="2"/>
              <a:buChar char="Ø"/>
            </a:pPr>
            <a:r>
              <a:rPr lang="en-IN" sz="3600" b="1" dirty="0"/>
              <a:t>DATA VISUALIZATION</a:t>
            </a:r>
          </a:p>
          <a:p>
            <a:pPr>
              <a:lnSpc>
                <a:spcPct val="100000"/>
              </a:lnSpc>
              <a:buFont typeface="Wingdings" panose="05000000000000000000" pitchFamily="2" charset="2"/>
              <a:buChar char="Ø"/>
            </a:pPr>
            <a:r>
              <a:rPr lang="en-IN" sz="3600" b="1" dirty="0"/>
              <a:t>KEY LEARNINGS &amp; INSIGHTS</a:t>
            </a:r>
          </a:p>
          <a:p>
            <a:pPr>
              <a:lnSpc>
                <a:spcPct val="100000"/>
              </a:lnSpc>
              <a:buFont typeface="Wingdings" panose="05000000000000000000" pitchFamily="2" charset="2"/>
              <a:buChar char="Ø"/>
            </a:pPr>
            <a:r>
              <a:rPr lang="en-IN" sz="3600" b="1" dirty="0"/>
              <a:t>CONCLUSION</a:t>
            </a:r>
          </a:p>
        </p:txBody>
      </p:sp>
      <p:sp>
        <p:nvSpPr>
          <p:cNvPr id="4" name="Slide Number Placeholder 3">
            <a:extLst>
              <a:ext uri="{FF2B5EF4-FFF2-40B4-BE49-F238E27FC236}">
                <a16:creationId xmlns:a16="http://schemas.microsoft.com/office/drawing/2014/main" id="{67D78EF1-6668-0E8B-63A0-6835A7D9D08A}"/>
              </a:ext>
            </a:extLst>
          </p:cNvPr>
          <p:cNvSpPr>
            <a:spLocks noGrp="1"/>
          </p:cNvSpPr>
          <p:nvPr>
            <p:ph type="sldNum" sz="quarter" idx="12"/>
          </p:nvPr>
        </p:nvSpPr>
        <p:spPr/>
        <p:txBody>
          <a:bodyPr/>
          <a:lstStyle/>
          <a:p>
            <a:fld id="{03DC2DEF-D2FE-4B45-ABA4-9F153FD1C98A}" type="slidenum">
              <a:rPr lang="en-US" smtClean="0"/>
              <a:t>2</a:t>
            </a:fld>
            <a:endParaRPr lang="en-US" dirty="0"/>
          </a:p>
        </p:txBody>
      </p:sp>
    </p:spTree>
    <p:extLst>
      <p:ext uri="{BB962C8B-B14F-4D97-AF65-F5344CB8AC3E}">
        <p14:creationId xmlns:p14="http://schemas.microsoft.com/office/powerpoint/2010/main" val="276664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p:txBody>
          <a:bodyPr/>
          <a:lstStyle/>
          <a:p>
            <a:r>
              <a:rPr lang="en-US" dirty="0"/>
              <a:t>INTRODUCTION</a:t>
            </a:r>
          </a:p>
        </p:txBody>
      </p:sp>
      <p:sp>
        <p:nvSpPr>
          <p:cNvPr id="3" name="Slide Number Placeholder 2">
            <a:extLst>
              <a:ext uri="{FF2B5EF4-FFF2-40B4-BE49-F238E27FC236}">
                <a16:creationId xmlns:a16="http://schemas.microsoft.com/office/drawing/2014/main" id="{C9D622C3-EE4F-4FB9-94FB-550563528286}"/>
              </a:ext>
            </a:extLst>
          </p:cNvPr>
          <p:cNvSpPr>
            <a:spLocks noGrp="1"/>
          </p:cNvSpPr>
          <p:nvPr>
            <p:ph type="sldNum" sz="quarter" idx="12"/>
          </p:nvPr>
        </p:nvSpPr>
        <p:spPr/>
        <p:txBody>
          <a:bodyPr/>
          <a:lstStyle/>
          <a:p>
            <a:fld id="{03DC2DEF-D2FE-4B45-ABA4-9F153FD1C98A}" type="slidenum">
              <a:rPr lang="en-US" smtClean="0"/>
              <a:t>3</a:t>
            </a:fld>
            <a:endParaRPr lang="en-US" dirty="0"/>
          </a:p>
        </p:txBody>
      </p:sp>
      <p:pic>
        <p:nvPicPr>
          <p:cNvPr id="8" name="Picture Placeholder 7">
            <a:extLst>
              <a:ext uri="{FF2B5EF4-FFF2-40B4-BE49-F238E27FC236}">
                <a16:creationId xmlns:a16="http://schemas.microsoft.com/office/drawing/2014/main" id="{2DE860BC-070C-49AE-AF30-7F05D59402B6}"/>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462884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p:txBody>
          <a:bodyPr/>
          <a:lstStyle/>
          <a:p>
            <a:r>
              <a:rPr lang="en-US" dirty="0"/>
              <a:t>Introduction</a:t>
            </a:r>
          </a:p>
        </p:txBody>
      </p:sp>
      <p:sp>
        <p:nvSpPr>
          <p:cNvPr id="6" name="Content Placeholder 5">
            <a:extLst>
              <a:ext uri="{FF2B5EF4-FFF2-40B4-BE49-F238E27FC236}">
                <a16:creationId xmlns:a16="http://schemas.microsoft.com/office/drawing/2014/main" id="{33DA7B46-E592-40C7-91D7-A26B47A30C67}"/>
              </a:ext>
            </a:extLst>
          </p:cNvPr>
          <p:cNvSpPr>
            <a:spLocks noGrp="1"/>
          </p:cNvSpPr>
          <p:nvPr>
            <p:ph idx="1"/>
          </p:nvPr>
        </p:nvSpPr>
        <p:spPr/>
        <p:txBody>
          <a:bodyPr>
            <a:normAutofit/>
          </a:bodyPr>
          <a:lstStyle/>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today’s dynamic financial landscape, the effective management of loans is crucial to both banks and borrowers. </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 comprehensive analysis of loan data helps financial institutions assess risk, optimize lending strategies, and ensure regulatory compliance.</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presentation will explore key aspects of bank loan analysis, including credit risk assessment, loan performance, and predictive modeling. We will delve into the data-driven methodologies that enable banks to make informed lending decisions, mitigate default risks, and improve customer retention. </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Additionally, we’ll examine the impact of external economic factors on loan portfolios and discuss strategies for balancing profitability with responsible lending practices.</a:t>
            </a:r>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4</a:t>
            </a:fld>
            <a:endParaRPr lang="en-US" dirty="0"/>
          </a:p>
        </p:txBody>
      </p:sp>
    </p:spTree>
    <p:extLst>
      <p:ext uri="{BB962C8B-B14F-4D97-AF65-F5344CB8AC3E}">
        <p14:creationId xmlns:p14="http://schemas.microsoft.com/office/powerpoint/2010/main" val="3242389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8CC77-DE7A-22AB-0C11-049EDA43B55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205156A-FF65-EA51-F020-6DFC7975C5C3}"/>
              </a:ext>
            </a:extLst>
          </p:cNvPr>
          <p:cNvSpPr>
            <a:spLocks noGrp="1"/>
          </p:cNvSpPr>
          <p:nvPr>
            <p:ph type="title" idx="4294967295"/>
          </p:nvPr>
        </p:nvSpPr>
        <p:spPr>
          <a:xfrm>
            <a:off x="145972" y="185865"/>
            <a:ext cx="10439400" cy="1174750"/>
          </a:xfrm>
        </p:spPr>
        <p:txBody>
          <a:bodyPr/>
          <a:lstStyle/>
          <a:p>
            <a:r>
              <a:rPr lang="en-IN" sz="3600" b="1" dirty="0"/>
              <a:t>Key Performance Indicators (KPIs)</a:t>
            </a:r>
            <a:endParaRPr lang="en-US" dirty="0"/>
          </a:p>
        </p:txBody>
      </p:sp>
      <p:sp>
        <p:nvSpPr>
          <p:cNvPr id="3" name="Slide Number Placeholder 2">
            <a:extLst>
              <a:ext uri="{FF2B5EF4-FFF2-40B4-BE49-F238E27FC236}">
                <a16:creationId xmlns:a16="http://schemas.microsoft.com/office/drawing/2014/main" id="{7976CBF0-7E3A-6DE3-B5F9-97E2A7504A92}"/>
              </a:ext>
            </a:extLst>
          </p:cNvPr>
          <p:cNvSpPr>
            <a:spLocks noGrp="1"/>
          </p:cNvSpPr>
          <p:nvPr>
            <p:ph type="sldNum" sz="quarter" idx="4294967295"/>
          </p:nvPr>
        </p:nvSpPr>
        <p:spPr>
          <a:xfrm>
            <a:off x="11818938" y="6581775"/>
            <a:ext cx="373062" cy="20637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DC2DEF-D2FE-4B45-ABA4-9F153FD1C98A}" type="slidenum">
              <a:rPr kumimoji="0" lang="en-US" sz="1200" b="0" i="0" u="none" strike="noStrike" kern="1200" cap="none" spc="0" normalizeH="0" baseline="0" noProof="0" smtClean="0">
                <a:ln>
                  <a:noFill/>
                </a:ln>
                <a:solidFill>
                  <a:prstClr val="white"/>
                </a:solidFill>
                <a:effectLst/>
                <a:uLnTx/>
                <a:uFillTx/>
                <a:latin typeface="Calibr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3" name="TextBox 12">
            <a:extLst>
              <a:ext uri="{FF2B5EF4-FFF2-40B4-BE49-F238E27FC236}">
                <a16:creationId xmlns:a16="http://schemas.microsoft.com/office/drawing/2014/main" id="{5EF4A614-A949-042D-85A9-CBA9E7DE3DC1}"/>
              </a:ext>
            </a:extLst>
          </p:cNvPr>
          <p:cNvSpPr txBox="1"/>
          <p:nvPr/>
        </p:nvSpPr>
        <p:spPr>
          <a:xfrm>
            <a:off x="7559040" y="2967135"/>
            <a:ext cx="4325212"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KPI:3 </a:t>
            </a:r>
            <a:r>
              <a:rPr lang="en-US" dirty="0">
                <a:latin typeface="Times New Roman" panose="02020603050405020304" pitchFamily="18" charset="0"/>
                <a:cs typeface="Times New Roman" panose="02020603050405020304" pitchFamily="18" charset="0"/>
              </a:rPr>
              <a:t>– Total payment for verified status Vs Non verified status</a:t>
            </a:r>
            <a:endParaRPr lang="en-IN" b="1" dirty="0">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BB9E2E8B-4B6E-2809-8340-0E362FAB74E5}"/>
              </a:ext>
            </a:extLst>
          </p:cNvPr>
          <p:cNvGrpSpPr/>
          <p:nvPr/>
        </p:nvGrpSpPr>
        <p:grpSpPr>
          <a:xfrm>
            <a:off x="0" y="1609877"/>
            <a:ext cx="11351627" cy="3992269"/>
            <a:chOff x="1153907" y="1608618"/>
            <a:chExt cx="9856214" cy="3992269"/>
          </a:xfrm>
        </p:grpSpPr>
        <p:sp>
          <p:nvSpPr>
            <p:cNvPr id="11" name="Star: 5 Points 10">
              <a:extLst>
                <a:ext uri="{FF2B5EF4-FFF2-40B4-BE49-F238E27FC236}">
                  <a16:creationId xmlns:a16="http://schemas.microsoft.com/office/drawing/2014/main" id="{EE2917A9-90D8-FF94-F916-FA87E8F54351}"/>
                </a:ext>
              </a:extLst>
            </p:cNvPr>
            <p:cNvSpPr/>
            <p:nvPr/>
          </p:nvSpPr>
          <p:spPr>
            <a:xfrm>
              <a:off x="4692274" y="2109327"/>
              <a:ext cx="2935709" cy="2799184"/>
            </a:xfrm>
            <a:prstGeom prst="star5">
              <a:avLst/>
            </a:prstGeom>
            <a: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l="-9176" t="23635" r="-11544" b="-4659"/>
              </a:stretch>
            </a:blipFill>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5330D0D-9E2D-B453-BAC9-D06003B26722}"/>
                </a:ext>
              </a:extLst>
            </p:cNvPr>
            <p:cNvSpPr txBox="1"/>
            <p:nvPr/>
          </p:nvSpPr>
          <p:spPr>
            <a:xfrm>
              <a:off x="4852975" y="1608618"/>
              <a:ext cx="261430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KPI:1</a:t>
              </a:r>
              <a:r>
                <a:rPr lang="en-US" dirty="0">
                  <a:latin typeface="Times New Roman" panose="02020603050405020304" pitchFamily="18" charset="0"/>
                  <a:cs typeface="Times New Roman" panose="02020603050405020304" pitchFamily="18" charset="0"/>
                </a:rPr>
                <a:t>-Year wise loan amount</a:t>
              </a:r>
              <a:endParaRPr lang="en-IN"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958049F-88F5-9DA7-DE87-04640EA18816}"/>
                </a:ext>
              </a:extLst>
            </p:cNvPr>
            <p:cNvSpPr txBox="1"/>
            <p:nvPr/>
          </p:nvSpPr>
          <p:spPr>
            <a:xfrm>
              <a:off x="7182896" y="4954556"/>
              <a:ext cx="3827225"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KPI:5 </a:t>
              </a:r>
              <a:r>
                <a:rPr lang="en-US" dirty="0">
                  <a:latin typeface="Times New Roman" panose="02020603050405020304" pitchFamily="18" charset="0"/>
                  <a:cs typeface="Times New Roman" panose="02020603050405020304" pitchFamily="18" charset="0"/>
                </a:rPr>
                <a:t>– Home Ownership Vs Last Payment Date status</a:t>
              </a:r>
              <a:endParaRPr lang="en-IN"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64DB9793-6DB6-A30F-DCB5-C309B116E1CB}"/>
                </a:ext>
              </a:extLst>
            </p:cNvPr>
            <p:cNvSpPr txBox="1"/>
            <p:nvPr/>
          </p:nvSpPr>
          <p:spPr>
            <a:xfrm>
              <a:off x="1588688" y="4945225"/>
              <a:ext cx="3658082"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KPI:4 </a:t>
              </a:r>
              <a:r>
                <a:rPr lang="en-US" dirty="0">
                  <a:latin typeface="Times New Roman" panose="02020603050405020304" pitchFamily="18" charset="0"/>
                  <a:cs typeface="Times New Roman" panose="02020603050405020304" pitchFamily="18" charset="0"/>
                </a:rPr>
                <a:t>– State wise, Month wise loan status</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EEF20E49-E7F9-37B2-9ADD-B3282AC6B2E8}"/>
                </a:ext>
              </a:extLst>
            </p:cNvPr>
            <p:cNvSpPr txBox="1"/>
            <p:nvPr/>
          </p:nvSpPr>
          <p:spPr>
            <a:xfrm>
              <a:off x="1153907" y="2875321"/>
              <a:ext cx="3538367"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KPI:2- </a:t>
              </a:r>
              <a:r>
                <a:rPr lang="en-US" dirty="0">
                  <a:latin typeface="Times New Roman" panose="02020603050405020304" pitchFamily="18" charset="0"/>
                  <a:cs typeface="Times New Roman" panose="02020603050405020304" pitchFamily="18" charset="0"/>
                </a:rPr>
                <a:t>Grade - Sub grade wise revolution balance</a:t>
              </a:r>
              <a:endParaRPr lang="en-IN"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040960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DCD2B-4692-3DE0-5EC0-F18C5254FC06}"/>
              </a:ext>
            </a:extLst>
          </p:cNvPr>
          <p:cNvSpPr>
            <a:spLocks noGrp="1"/>
          </p:cNvSpPr>
          <p:nvPr>
            <p:ph type="title"/>
          </p:nvPr>
        </p:nvSpPr>
        <p:spPr/>
        <p:txBody>
          <a:bodyPr/>
          <a:lstStyle/>
          <a:p>
            <a:pPr algn="l"/>
            <a:r>
              <a:rPr lang="en-US" dirty="0"/>
              <a:t>SQL Overview for KPI</a:t>
            </a:r>
            <a:endParaRPr lang="en-IN" dirty="0"/>
          </a:p>
        </p:txBody>
      </p:sp>
      <p:sp>
        <p:nvSpPr>
          <p:cNvPr id="3" name="Slide Number Placeholder 2">
            <a:extLst>
              <a:ext uri="{FF2B5EF4-FFF2-40B4-BE49-F238E27FC236}">
                <a16:creationId xmlns:a16="http://schemas.microsoft.com/office/drawing/2014/main" id="{9CBD5488-921A-87BC-E845-3D21A9081DD9}"/>
              </a:ext>
            </a:extLst>
          </p:cNvPr>
          <p:cNvSpPr>
            <a:spLocks noGrp="1"/>
          </p:cNvSpPr>
          <p:nvPr>
            <p:ph type="sldNum" sz="quarter" idx="12"/>
          </p:nvPr>
        </p:nvSpPr>
        <p:spPr/>
        <p:txBody>
          <a:bodyPr/>
          <a:lstStyle/>
          <a:p>
            <a:fld id="{03DC2DEF-D2FE-4B45-ABA4-9F153FD1C98A}" type="slidenum">
              <a:rPr lang="en-US" smtClean="0"/>
              <a:t>6</a:t>
            </a:fld>
            <a:endParaRPr lang="en-US" dirty="0"/>
          </a:p>
        </p:txBody>
      </p:sp>
      <p:pic>
        <p:nvPicPr>
          <p:cNvPr id="12" name="Content Placeholder 11">
            <a:extLst>
              <a:ext uri="{FF2B5EF4-FFF2-40B4-BE49-F238E27FC236}">
                <a16:creationId xmlns:a16="http://schemas.microsoft.com/office/drawing/2014/main" id="{09534AAA-1C91-90F4-0039-0FCE53717889}"/>
              </a:ext>
            </a:extLst>
          </p:cNvPr>
          <p:cNvPicPr>
            <a:picLocks noGrp="1" noChangeAspect="1"/>
          </p:cNvPicPr>
          <p:nvPr>
            <p:ph sz="quarter" idx="4"/>
          </p:nvPr>
        </p:nvPicPr>
        <p:blipFill>
          <a:blip r:embed="rId2"/>
          <a:stretch>
            <a:fillRect/>
          </a:stretch>
        </p:blipFill>
        <p:spPr>
          <a:xfrm>
            <a:off x="6261797" y="4149727"/>
            <a:ext cx="5544647" cy="2359024"/>
          </a:xfrm>
          <a:prstGeom prst="rect">
            <a:avLst/>
          </a:prstGeom>
          <a:ln>
            <a:noFill/>
          </a:ln>
          <a:effectLst>
            <a:outerShdw blurRad="190500" algn="tl" rotWithShape="0">
              <a:srgbClr val="000000">
                <a:alpha val="70000"/>
              </a:srgbClr>
            </a:outerShdw>
          </a:effectLst>
        </p:spPr>
      </p:pic>
      <p:pic>
        <p:nvPicPr>
          <p:cNvPr id="9" name="Content Placeholder 8">
            <a:extLst>
              <a:ext uri="{FF2B5EF4-FFF2-40B4-BE49-F238E27FC236}">
                <a16:creationId xmlns:a16="http://schemas.microsoft.com/office/drawing/2014/main" id="{A070D0F8-0080-7189-7F05-FF6E5BFDD83D}"/>
              </a:ext>
            </a:extLst>
          </p:cNvPr>
          <p:cNvPicPr>
            <a:picLocks noGrp="1" noChangeAspect="1"/>
          </p:cNvPicPr>
          <p:nvPr>
            <p:ph sz="half" idx="2"/>
          </p:nvPr>
        </p:nvPicPr>
        <p:blipFill>
          <a:blip r:embed="rId3"/>
          <a:stretch>
            <a:fillRect/>
          </a:stretch>
        </p:blipFill>
        <p:spPr>
          <a:xfrm>
            <a:off x="385556" y="4238625"/>
            <a:ext cx="5544647" cy="2270126"/>
          </a:xfrm>
          <a:prstGeom prst="rect">
            <a:avLst/>
          </a:prstGeom>
          <a:ln>
            <a:noFill/>
          </a:ln>
          <a:effectLst>
            <a:outerShdw blurRad="190500" algn="tl" rotWithShape="0">
              <a:srgbClr val="000000">
                <a:alpha val="70000"/>
              </a:srgbClr>
            </a:outerShdw>
          </a:effectLst>
        </p:spPr>
      </p:pic>
      <p:pic>
        <p:nvPicPr>
          <p:cNvPr id="11" name="Picture Placeholder 10">
            <a:extLst>
              <a:ext uri="{FF2B5EF4-FFF2-40B4-BE49-F238E27FC236}">
                <a16:creationId xmlns:a16="http://schemas.microsoft.com/office/drawing/2014/main" id="{7C4F168A-54EE-F082-2801-40249748D877}"/>
              </a:ext>
            </a:extLst>
          </p:cNvPr>
          <p:cNvPicPr>
            <a:picLocks noGrp="1" noChangeAspect="1"/>
          </p:cNvPicPr>
          <p:nvPr>
            <p:ph type="pic" sz="quarter" idx="13"/>
          </p:nvPr>
        </p:nvPicPr>
        <p:blipFill>
          <a:blip r:embed="rId4"/>
          <a:stretch/>
        </p:blipFill>
        <p:spPr>
          <a:xfrm>
            <a:off x="385556" y="1016000"/>
            <a:ext cx="5582064" cy="3003550"/>
          </a:xfrm>
          <a:prstGeom prst="rect">
            <a:avLst/>
          </a:prstGeom>
          <a:ln>
            <a:noFill/>
          </a:ln>
          <a:effectLst>
            <a:outerShdw blurRad="190500" algn="tl" rotWithShape="0">
              <a:srgbClr val="000000">
                <a:alpha val="70000"/>
              </a:srgbClr>
            </a:outerShdw>
          </a:effectLst>
        </p:spPr>
      </p:pic>
      <p:pic>
        <p:nvPicPr>
          <p:cNvPr id="13" name="Picture Placeholder 12">
            <a:extLst>
              <a:ext uri="{FF2B5EF4-FFF2-40B4-BE49-F238E27FC236}">
                <a16:creationId xmlns:a16="http://schemas.microsoft.com/office/drawing/2014/main" id="{B51A4D26-4DA9-E12E-6288-C73FBF940449}"/>
              </a:ext>
            </a:extLst>
          </p:cNvPr>
          <p:cNvPicPr>
            <a:picLocks noGrp="1" noChangeAspect="1"/>
          </p:cNvPicPr>
          <p:nvPr>
            <p:ph type="pic" sz="quarter" idx="14"/>
          </p:nvPr>
        </p:nvPicPr>
        <p:blipFill>
          <a:blip r:embed="rId5"/>
          <a:stretch/>
        </p:blipFill>
        <p:spPr>
          <a:xfrm>
            <a:off x="6261797" y="1015999"/>
            <a:ext cx="5630165" cy="30035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38037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E5A5F3-8C32-2577-5425-E7E9FE1DDA40}"/>
              </a:ext>
            </a:extLst>
          </p:cNvPr>
          <p:cNvSpPr>
            <a:spLocks noGrp="1"/>
          </p:cNvSpPr>
          <p:nvPr>
            <p:ph type="sldNum" sz="quarter" idx="12"/>
          </p:nvPr>
        </p:nvSpPr>
        <p:spPr/>
        <p:txBody>
          <a:bodyPr/>
          <a:lstStyle/>
          <a:p>
            <a:fld id="{03DC2DEF-D2FE-4B45-ABA4-9F153FD1C98A}" type="slidenum">
              <a:rPr lang="en-US" smtClean="0"/>
              <a:t>7</a:t>
            </a:fld>
            <a:endParaRPr lang="en-US" dirty="0"/>
          </a:p>
        </p:txBody>
      </p:sp>
      <p:pic>
        <p:nvPicPr>
          <p:cNvPr id="29" name="Picture Placeholder 28">
            <a:extLst>
              <a:ext uri="{FF2B5EF4-FFF2-40B4-BE49-F238E27FC236}">
                <a16:creationId xmlns:a16="http://schemas.microsoft.com/office/drawing/2014/main" id="{4DA353DD-5999-8235-488E-928D2B449916}"/>
              </a:ext>
            </a:extLst>
          </p:cNvPr>
          <p:cNvPicPr>
            <a:picLocks noGrp="1" noChangeAspect="1"/>
          </p:cNvPicPr>
          <p:nvPr>
            <p:ph type="pic" sz="quarter" idx="13"/>
          </p:nvPr>
        </p:nvPicPr>
        <p:blipFill>
          <a:blip r:embed="rId2"/>
          <a:stretch>
            <a:fillRect/>
          </a:stretch>
        </p:blipFill>
        <p:spPr>
          <a:xfrm>
            <a:off x="371476" y="279917"/>
            <a:ext cx="5582064" cy="3149083"/>
          </a:xfrm>
          <a:prstGeom prst="rect">
            <a:avLst/>
          </a:prstGeom>
          <a:ln>
            <a:noFill/>
          </a:ln>
          <a:effectLst>
            <a:outerShdw blurRad="190500" algn="tl" rotWithShape="0">
              <a:srgbClr val="000000">
                <a:alpha val="70000"/>
              </a:srgbClr>
            </a:outerShdw>
          </a:effectLst>
        </p:spPr>
      </p:pic>
      <p:pic>
        <p:nvPicPr>
          <p:cNvPr id="13" name="Content Placeholder 12">
            <a:extLst>
              <a:ext uri="{FF2B5EF4-FFF2-40B4-BE49-F238E27FC236}">
                <a16:creationId xmlns:a16="http://schemas.microsoft.com/office/drawing/2014/main" id="{73EFA626-96D8-9EDA-8512-AB448FE3C9A1}"/>
              </a:ext>
            </a:extLst>
          </p:cNvPr>
          <p:cNvPicPr>
            <a:picLocks noGrp="1" noChangeAspect="1"/>
          </p:cNvPicPr>
          <p:nvPr>
            <p:ph sz="quarter" idx="4"/>
          </p:nvPr>
        </p:nvPicPr>
        <p:blipFill>
          <a:blip r:embed="rId3"/>
          <a:stretch>
            <a:fillRect/>
          </a:stretch>
        </p:blipFill>
        <p:spPr>
          <a:xfrm>
            <a:off x="6238462" y="2724150"/>
            <a:ext cx="5763038" cy="3752850"/>
          </a:xfrm>
          <a:prstGeom prst="rect">
            <a:avLst/>
          </a:prstGeom>
          <a:ln>
            <a:noFill/>
          </a:ln>
          <a:effectLst>
            <a:outerShdw blurRad="190500" algn="tl" rotWithShape="0">
              <a:srgbClr val="000000">
                <a:alpha val="70000"/>
              </a:srgbClr>
            </a:outerShdw>
          </a:effectLst>
        </p:spPr>
      </p:pic>
      <p:pic>
        <p:nvPicPr>
          <p:cNvPr id="9" name="Content Placeholder 8">
            <a:extLst>
              <a:ext uri="{FF2B5EF4-FFF2-40B4-BE49-F238E27FC236}">
                <a16:creationId xmlns:a16="http://schemas.microsoft.com/office/drawing/2014/main" id="{87BECE93-70B0-8B00-415E-7BEFC42C987F}"/>
              </a:ext>
            </a:extLst>
          </p:cNvPr>
          <p:cNvPicPr>
            <a:picLocks noGrp="1" noChangeAspect="1"/>
          </p:cNvPicPr>
          <p:nvPr>
            <p:ph sz="half" idx="2"/>
          </p:nvPr>
        </p:nvPicPr>
        <p:blipFill>
          <a:blip r:embed="rId4"/>
          <a:stretch>
            <a:fillRect/>
          </a:stretch>
        </p:blipFill>
        <p:spPr>
          <a:xfrm>
            <a:off x="190500" y="3638942"/>
            <a:ext cx="5905500" cy="3009507"/>
          </a:xfrm>
          <a:prstGeom prst="rect">
            <a:avLst/>
          </a:prstGeom>
        </p:spPr>
      </p:pic>
      <p:pic>
        <p:nvPicPr>
          <p:cNvPr id="11" name="Picture Placeholder 10">
            <a:extLst>
              <a:ext uri="{FF2B5EF4-FFF2-40B4-BE49-F238E27FC236}">
                <a16:creationId xmlns:a16="http://schemas.microsoft.com/office/drawing/2014/main" id="{844CBCF7-C553-05B8-E32D-CD9DBD4BBE65}"/>
              </a:ext>
            </a:extLst>
          </p:cNvPr>
          <p:cNvPicPr>
            <a:picLocks noGrp="1" noChangeAspect="1"/>
          </p:cNvPicPr>
          <p:nvPr>
            <p:ph type="pic" sz="quarter" idx="14"/>
          </p:nvPr>
        </p:nvPicPr>
        <p:blipFill>
          <a:blip r:embed="rId5"/>
          <a:stretch>
            <a:fillRect/>
          </a:stretch>
        </p:blipFill>
        <p:spPr>
          <a:xfrm>
            <a:off x="6238462" y="279917"/>
            <a:ext cx="5763038" cy="22156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04349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6948562-FE6C-C35F-65A6-DA9FC7B70852}"/>
              </a:ext>
            </a:extLst>
          </p:cNvPr>
          <p:cNvSpPr>
            <a:spLocks noGrp="1"/>
          </p:cNvSpPr>
          <p:nvPr>
            <p:ph type="sldNum" sz="quarter" idx="12"/>
          </p:nvPr>
        </p:nvSpPr>
        <p:spPr/>
        <p:txBody>
          <a:bodyPr/>
          <a:lstStyle/>
          <a:p>
            <a:fld id="{03DC2DEF-D2FE-4B45-ABA4-9F153FD1C98A}" type="slidenum">
              <a:rPr lang="en-US" smtClean="0"/>
              <a:t>8</a:t>
            </a:fld>
            <a:endParaRPr lang="en-US" dirty="0"/>
          </a:p>
        </p:txBody>
      </p:sp>
      <p:pic>
        <p:nvPicPr>
          <p:cNvPr id="15" name="Picture Placeholder 14">
            <a:extLst>
              <a:ext uri="{FF2B5EF4-FFF2-40B4-BE49-F238E27FC236}">
                <a16:creationId xmlns:a16="http://schemas.microsoft.com/office/drawing/2014/main" id="{43B702A4-2593-8E3D-0238-DD64936667F8}"/>
              </a:ext>
            </a:extLst>
          </p:cNvPr>
          <p:cNvPicPr>
            <a:picLocks noGrp="1" noChangeAspect="1"/>
          </p:cNvPicPr>
          <p:nvPr>
            <p:ph type="pic" sz="quarter" idx="14"/>
          </p:nvPr>
        </p:nvPicPr>
        <p:blipFill>
          <a:blip r:embed="rId2"/>
          <a:stretch>
            <a:fillRect/>
          </a:stretch>
        </p:blipFill>
        <p:spPr>
          <a:xfrm>
            <a:off x="6466681" y="1738312"/>
            <a:ext cx="5238750" cy="3381375"/>
          </a:xfrm>
          <a:prstGeom prst="rect">
            <a:avLst/>
          </a:prstGeom>
          <a:ln>
            <a:noFill/>
          </a:ln>
          <a:effectLst>
            <a:outerShdw blurRad="190500" algn="tl" rotWithShape="0">
              <a:srgbClr val="000000">
                <a:alpha val="70000"/>
              </a:srgbClr>
            </a:outerShdw>
          </a:effectLst>
        </p:spPr>
      </p:pic>
      <p:pic>
        <p:nvPicPr>
          <p:cNvPr id="19" name="Picture Placeholder 18">
            <a:extLst>
              <a:ext uri="{FF2B5EF4-FFF2-40B4-BE49-F238E27FC236}">
                <a16:creationId xmlns:a16="http://schemas.microsoft.com/office/drawing/2014/main" id="{77EA4D06-6018-5620-B7CE-DBB4EC4D03AF}"/>
              </a:ext>
            </a:extLst>
          </p:cNvPr>
          <p:cNvPicPr>
            <a:picLocks noGrp="1" noChangeAspect="1"/>
          </p:cNvPicPr>
          <p:nvPr>
            <p:ph type="pic" sz="quarter" idx="13"/>
          </p:nvPr>
        </p:nvPicPr>
        <p:blipFill>
          <a:blip r:embed="rId3"/>
          <a:stretch>
            <a:fillRect/>
          </a:stretch>
        </p:blipFill>
        <p:spPr>
          <a:xfrm>
            <a:off x="486569" y="1162049"/>
            <a:ext cx="5418931" cy="45339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68824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AD39664-02EA-3FCC-891E-E7F170ED1F1A}"/>
              </a:ext>
            </a:extLst>
          </p:cNvPr>
          <p:cNvPicPr>
            <a:picLocks noGrp="1" noChangeAspect="1"/>
          </p:cNvPicPr>
          <p:nvPr>
            <p:ph type="pic" sz="quarter" idx="13"/>
          </p:nvPr>
        </p:nvPicPr>
        <p:blipFill>
          <a:blip r:embed="rId2">
            <a:alphaModFix/>
            <a:extLst>
              <a:ext uri="{BEBA8EAE-BF5A-486C-A8C5-ECC9F3942E4B}">
                <a14:imgProps xmlns:a14="http://schemas.microsoft.com/office/drawing/2010/main">
                  <a14:imgLayer r:embed="rId3">
                    <a14:imgEffect>
                      <a14:artisticGlass/>
                    </a14:imgEffect>
                  </a14:imgLayer>
                </a14:imgProps>
              </a:ext>
            </a:extLst>
          </a:blip>
          <a:srcRect t="3523" b="3523"/>
          <a:stretch>
            <a:fillRect/>
          </a:stretch>
        </p:blipFill>
        <p:spPr>
          <a:prstGeom prst="rect">
            <a:avLst/>
          </a:prstGeom>
        </p:spPr>
      </p:pic>
      <p:sp>
        <p:nvSpPr>
          <p:cNvPr id="3" name="Title 2">
            <a:extLst>
              <a:ext uri="{FF2B5EF4-FFF2-40B4-BE49-F238E27FC236}">
                <a16:creationId xmlns:a16="http://schemas.microsoft.com/office/drawing/2014/main" id="{CB22E00F-BE05-847E-E4F2-A32C51330C37}"/>
              </a:ext>
            </a:extLst>
          </p:cNvPr>
          <p:cNvSpPr>
            <a:spLocks noGrp="1"/>
          </p:cNvSpPr>
          <p:nvPr>
            <p:ph type="title"/>
          </p:nvPr>
        </p:nvSpPr>
        <p:spPr>
          <a:xfrm>
            <a:off x="1128096" y="2678906"/>
            <a:ext cx="9620250" cy="1500187"/>
          </a:xfrm>
        </p:spPr>
        <p:txBody>
          <a:bodyPr/>
          <a:lstStyle/>
          <a:p>
            <a:pPr algn="ctr"/>
            <a:r>
              <a:rPr lang="en-US" dirty="0"/>
              <a:t>DATA VISUALIZATION</a:t>
            </a:r>
            <a:endParaRPr lang="en-IN" dirty="0"/>
          </a:p>
        </p:txBody>
      </p:sp>
      <p:sp>
        <p:nvSpPr>
          <p:cNvPr id="4" name="Slide Number Placeholder 3">
            <a:extLst>
              <a:ext uri="{FF2B5EF4-FFF2-40B4-BE49-F238E27FC236}">
                <a16:creationId xmlns:a16="http://schemas.microsoft.com/office/drawing/2014/main" id="{5C17D7A5-968F-0F03-A86D-E6570893E380}"/>
              </a:ext>
            </a:extLst>
          </p:cNvPr>
          <p:cNvSpPr>
            <a:spLocks noGrp="1"/>
          </p:cNvSpPr>
          <p:nvPr>
            <p:ph type="sldNum" sz="quarter" idx="12"/>
          </p:nvPr>
        </p:nvSpPr>
        <p:spPr/>
        <p:txBody>
          <a:bodyPr/>
          <a:lstStyle/>
          <a:p>
            <a:fld id="{03DC2DEF-D2FE-4B45-ABA4-9F153FD1C98A}" type="slidenum">
              <a:rPr lang="en-US" noProof="0" smtClean="0"/>
              <a:t>9</a:t>
            </a:fld>
            <a:endParaRPr lang="en-US" noProof="0" dirty="0"/>
          </a:p>
        </p:txBody>
      </p:sp>
    </p:spTree>
    <p:extLst>
      <p:ext uri="{BB962C8B-B14F-4D97-AF65-F5344CB8AC3E}">
        <p14:creationId xmlns:p14="http://schemas.microsoft.com/office/powerpoint/2010/main" val="1509700266"/>
      </p:ext>
    </p:extLst>
  </p:cSld>
  <p:clrMapOvr>
    <a:masterClrMapping/>
  </p:clrMapOvr>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878</TotalTime>
  <Words>1019</Words>
  <Application>Microsoft Office PowerPoint</Application>
  <PresentationFormat>Widescreen</PresentationFormat>
  <Paragraphs>84</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Times New Roman</vt:lpstr>
      <vt:lpstr>Wingdings</vt:lpstr>
      <vt:lpstr>Office Theme</vt:lpstr>
      <vt:lpstr>Bank Loan Analysis</vt:lpstr>
      <vt:lpstr>AGENDA</vt:lpstr>
      <vt:lpstr>INTRODUCTION</vt:lpstr>
      <vt:lpstr>Introduction</vt:lpstr>
      <vt:lpstr>Key Performance Indicators (KPIs)</vt:lpstr>
      <vt:lpstr>SQL Overview for KPI</vt:lpstr>
      <vt:lpstr>PowerPoint Presentation</vt:lpstr>
      <vt:lpstr>PowerPoint Presentation</vt:lpstr>
      <vt:lpstr>DATA VISUALIZATION</vt:lpstr>
      <vt:lpstr>Dashboard</vt:lpstr>
      <vt:lpstr>Dashboard</vt:lpstr>
      <vt:lpstr>Dashboard</vt:lpstr>
      <vt:lpstr>Key Insights</vt:lpstr>
      <vt:lpstr>Key Insights</vt:lpstr>
      <vt:lpstr>Recommendations</vt:lpstr>
      <vt:lpstr>Recommendations</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Jishitha Ponthala</dc:creator>
  <cp:lastModifiedBy>Rashmita Nayak</cp:lastModifiedBy>
  <cp:revision>2</cp:revision>
  <dcterms:created xsi:type="dcterms:W3CDTF">2024-10-07T12:35:00Z</dcterms:created>
  <dcterms:modified xsi:type="dcterms:W3CDTF">2024-10-15T20:08:38Z</dcterms:modified>
</cp:coreProperties>
</file>